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76" r:id="rId16"/>
    <p:sldId id="28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9" r:id="rId34"/>
    <p:sldId id="291" r:id="rId35"/>
    <p:sldId id="292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47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67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3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F665-BD3F-436A-9378-30DF9458BE2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6DF80F-95E6-4DE2-8CC8-AA053A4D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nferencealert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" y="548405"/>
            <a:ext cx="9144000" cy="1607774"/>
          </a:xfrm>
        </p:spPr>
        <p:txBody>
          <a:bodyPr/>
          <a:lstStyle/>
          <a:p>
            <a:r>
              <a:rPr lang="fa-IR" sz="6600" b="1" dirty="0">
                <a:solidFill>
                  <a:srgbClr val="C00000"/>
                </a:solidFill>
                <a:cs typeface="B Nazanin" panose="00000400000000000000" pitchFamily="2" charset="-78"/>
              </a:rPr>
              <a:t>منابع </a:t>
            </a:r>
            <a:r>
              <a:rPr lang="fa-IR" sz="6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اطلاعاتی</a:t>
            </a:r>
            <a:endParaRPr lang="en-US" sz="66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4" y="3641795"/>
            <a:ext cx="9144000" cy="1655762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صالح مبین- عضو هیات علمی گروه برق دانشگاه زنجان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1748" y="5005253"/>
            <a:ext cx="9144000" cy="1607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smtClean="0">
                <a:solidFill>
                  <a:srgbClr val="C00000"/>
                </a:solidFill>
                <a:cs typeface="B Nazanin" panose="00000400000000000000" pitchFamily="2" charset="-78"/>
              </a:rPr>
              <a:t>فروردین 98</a:t>
            </a:r>
            <a:endParaRPr lang="en-US" sz="2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3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پایگاههاي اطلاعاتی کنفرانس ها و سمینارها</a:t>
            </a:r>
            <a:r>
              <a:rPr lang="fa-IR" dirty="0" smtClean="0"/>
              <a:t> 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</a:t>
            </a:r>
            <a:r>
              <a:rPr lang="en-US" dirty="0"/>
              <a:t>conferences worldwide- Conference Alerts</a:t>
            </a:r>
            <a:br>
              <a:rPr lang="en-US" dirty="0"/>
            </a:br>
            <a:r>
              <a:rPr lang="en-US" dirty="0">
                <a:hlinkClick r:id="rId2"/>
              </a:rPr>
              <a:t>http://www.conferencealerts.com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Global Conference Directory &amp; Event Planning Solutions</a:t>
            </a:r>
            <a:br>
              <a:rPr lang="en-US" dirty="0"/>
            </a:br>
            <a:r>
              <a:rPr lang="en-US" dirty="0"/>
              <a:t>http://www.allconferences.com/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44135" y="1421785"/>
            <a:ext cx="10136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/>
            </a:r>
            <a:b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</a:b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-  کتب و نشریات ادواري، </a:t>
            </a:r>
          </a:p>
          <a:p>
            <a:pPr algn="r" rtl="1"/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-  جزوه، بروشور، نقشه، نمودار،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پایان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نامه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،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گزارش طرح هاي 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تحقیقاتی، </a:t>
            </a:r>
            <a:endParaRPr lang="fa-IR" sz="3600" dirty="0" smtClean="0">
              <a:solidFill>
                <a:srgbClr val="006699"/>
              </a:solidFill>
              <a:latin typeface="BZar"/>
              <a:cs typeface="B Nazanin" panose="00000400000000000000" pitchFamily="2" charset="-78"/>
            </a:endParaRP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شرح مذاکرات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گردهمائی هاي 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علمی و تخصصی، </a:t>
            </a:r>
            <a:endParaRPr lang="fa-IR" sz="3600" dirty="0" smtClean="0">
              <a:solidFill>
                <a:srgbClr val="006699"/>
              </a:solidFill>
              <a:latin typeface="BZar"/>
              <a:cs typeface="B Nazanin" panose="00000400000000000000" pitchFamily="2" charset="-78"/>
            </a:endParaRP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اختراعات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، دفترچه هاي راهنماي فنی، بریده جراید؛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عکس،</a:t>
            </a: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انتشارات 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سازمانهاي دولتی و بین المللی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....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br>
              <a:rPr lang="fa-IR" sz="3600" dirty="0" smtClean="0">
                <a:cs typeface="B Nazanin" panose="00000400000000000000" pitchFamily="2" charset="-78"/>
              </a:rPr>
            </a:b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253" y="644825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C00000"/>
                </a:solidFill>
                <a:latin typeface="BZar"/>
                <a:cs typeface="B Nazanin" panose="00000400000000000000" pitchFamily="2" charset="-78"/>
              </a:rPr>
              <a:t>منابع چاپی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175" y="-76200"/>
            <a:ext cx="13011150" cy="731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5119" y="4909930"/>
            <a:ext cx="499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i="0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cs typeface="B Nazanin" panose="00000400000000000000" pitchFamily="2" charset="-78"/>
              </a:rPr>
              <a:t>پاب‌مِد یک موتور جستجوی تحت وب رایگان است که دسترسی به چندین پایگاه داده اصلی در گستره وسیعی از رشته‌های علوم پزشکی و زیست‌شناسی را فراهم می‌کند. پاب‌مِد توسط کتابخانه ملی پزشکی وابسته به مرکز ملی اطلاعات زیست‌فناوری ایالات متحده آمریکا نگهداری و بروزرسانی می‌شود.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3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97" y="4702629"/>
            <a:ext cx="9654904" cy="1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269" y="1598249"/>
            <a:ext cx="8739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میکروفیلم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،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نوار 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صوتی، نوارهاي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ویدئو، فیلم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، اسلاید، سایر منابع اطلاعاتی در محیط اینترنت، </a:t>
            </a:r>
            <a:endParaRPr lang="fa-IR" sz="3600" dirty="0" smtClean="0">
              <a:solidFill>
                <a:srgbClr val="006699"/>
              </a:solidFill>
              <a:latin typeface="BZar"/>
              <a:cs typeface="B Nazanin" panose="00000400000000000000" pitchFamily="2" charset="-78"/>
            </a:endParaRPr>
          </a:p>
          <a:p>
            <a:pPr marL="571500" indent="-571500" algn="r" rtl="1">
              <a:buFontTx/>
              <a:buChar char="-"/>
            </a:pP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اسناد و </a:t>
            </a:r>
            <a:r>
              <a:rPr lang="fa-IR" sz="36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مدارك الکترونیکی؛ دیسکهاي فشرده و نرم </a:t>
            </a:r>
            <a:r>
              <a:rPr lang="fa-IR" sz="36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افزارها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7097" y="4303455"/>
            <a:ext cx="7994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منابع الکترونیکی، منابعی هستند که با فناوري رایانه در ارتباط</a:t>
            </a:r>
            <a:br>
              <a:rPr lang="fa-IR" sz="32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</a:br>
            <a:r>
              <a:rPr lang="fa-IR" sz="32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هستند یا منابعی که به شیوه هاي الکترونیکی قابل </a:t>
            </a:r>
            <a:r>
              <a:rPr lang="fa-IR" sz="32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دسترسی می باشند.</a:t>
            </a:r>
          </a:p>
          <a:p>
            <a:pPr algn="just" rtl="1"/>
            <a:r>
              <a:rPr lang="fa-IR" sz="3200" dirty="0" smtClean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  <a:t/>
            </a:r>
            <a:br>
              <a:rPr lang="fa-IR" sz="3200" dirty="0">
                <a:solidFill>
                  <a:srgbClr val="006699"/>
                </a:solidFill>
                <a:latin typeface="BZar"/>
                <a:cs typeface="B Nazanin" panose="00000400000000000000" pitchFamily="2" charset="-78"/>
              </a:rPr>
            </a:br>
            <a:endParaRPr lang="en-US" sz="3200" dirty="0">
              <a:solidFill>
                <a:srgbClr val="006699"/>
              </a:solidFill>
              <a:latin typeface="BZar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1" y="527259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C00000"/>
                </a:solidFill>
                <a:latin typeface="BZar"/>
                <a:cs typeface="B Nazanin" panose="00000400000000000000" pitchFamily="2" charset="-78"/>
              </a:rPr>
              <a:t>منابع </a:t>
            </a:r>
            <a:r>
              <a:rPr lang="fa-IR" sz="3600" b="1" dirty="0" smtClean="0">
                <a:solidFill>
                  <a:srgbClr val="C00000"/>
                </a:solidFill>
                <a:latin typeface="BZar"/>
                <a:cs typeface="B Nazanin" panose="00000400000000000000" pitchFamily="2" charset="-78"/>
              </a:rPr>
              <a:t>غیرچاپی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457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8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74" y="374469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290"/>
          <a:stretch/>
        </p:blipFill>
        <p:spPr>
          <a:xfrm>
            <a:off x="0" y="1270000"/>
            <a:ext cx="12192000" cy="68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8092"/>
            <a:ext cx="12192001" cy="731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8774" y="374469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42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8662" y="3004223"/>
            <a:ext cx="9144000" cy="1607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5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با آرزوی موفقیت</a:t>
            </a:r>
            <a:endParaRPr lang="en-US" sz="5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48343"/>
            <a:ext cx="8596668" cy="132080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تهیه منابع الکترونیکی از نظر هزینه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008743"/>
            <a:ext cx="10280469" cy="58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5" y="5048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منابع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اطلاعاتی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05" y="1290047"/>
            <a:ext cx="8063894" cy="521525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مصاحبه </a:t>
            </a:r>
            <a:r>
              <a:rPr lang="fa-IR" sz="2400" b="1" dirty="0">
                <a:cs typeface="B Nazanin" panose="00000400000000000000" pitchFamily="2" charset="-78"/>
              </a:rPr>
              <a:t>ها </a:t>
            </a:r>
            <a:r>
              <a:rPr lang="fa-IR" sz="2400" b="1" dirty="0" smtClean="0">
                <a:cs typeface="B Nazanin" panose="00000400000000000000" pitchFamily="2" charset="-78"/>
              </a:rPr>
              <a:t>و سخنرانی </a:t>
            </a:r>
            <a:r>
              <a:rPr lang="fa-IR" sz="2400" b="1" dirty="0">
                <a:cs typeface="B Nazanin" panose="00000400000000000000" pitchFamily="2" charset="-78"/>
              </a:rPr>
              <a:t>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طرح </a:t>
            </a:r>
            <a:r>
              <a:rPr lang="fa-IR" sz="2400" b="1" dirty="0">
                <a:cs typeface="B Nazanin" panose="00000400000000000000" pitchFamily="2" charset="-78"/>
              </a:rPr>
              <a:t>هاي تحقیقاتی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پایان </a:t>
            </a:r>
            <a:r>
              <a:rPr lang="fa-IR" sz="2400" b="1" dirty="0">
                <a:cs typeface="B Nazanin" panose="00000400000000000000" pitchFamily="2" charset="-78"/>
              </a:rPr>
              <a:t>نامه 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پروانه </a:t>
            </a:r>
            <a:r>
              <a:rPr lang="fa-IR" sz="2400" b="1" dirty="0">
                <a:cs typeface="B Nazanin" panose="00000400000000000000" pitchFamily="2" charset="-78"/>
              </a:rPr>
              <a:t>ثبت اختراعات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خلاصه </a:t>
            </a:r>
            <a:r>
              <a:rPr lang="fa-IR" sz="2400" b="1" dirty="0">
                <a:cs typeface="B Nazanin" panose="00000400000000000000" pitchFamily="2" charset="-78"/>
              </a:rPr>
              <a:t>مقالات سمینارها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نامه </a:t>
            </a:r>
            <a:r>
              <a:rPr lang="fa-IR" sz="2400" b="1" dirty="0">
                <a:cs typeface="B Nazanin" panose="00000400000000000000" pitchFamily="2" charset="-78"/>
              </a:rPr>
              <a:t>هاي دستنویس و الکترونیکی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شرح </a:t>
            </a:r>
            <a:r>
              <a:rPr lang="fa-IR" sz="2400" b="1" dirty="0">
                <a:cs typeface="B Nazanin" panose="00000400000000000000" pitchFamily="2" charset="-78"/>
              </a:rPr>
              <a:t>وقایع و گزارشات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دست نوشته </a:t>
            </a:r>
            <a:r>
              <a:rPr lang="fa-IR" sz="2400" b="1" dirty="0">
                <a:cs typeface="B Nazanin" panose="00000400000000000000" pitchFamily="2" charset="-78"/>
              </a:rPr>
              <a:t>ها و مکاتبات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گزارش </a:t>
            </a:r>
            <a:r>
              <a:rPr lang="fa-IR" sz="2400" b="1" dirty="0">
                <a:cs typeface="B Nazanin" panose="00000400000000000000" pitchFamily="2" charset="-78"/>
              </a:rPr>
              <a:t>گردهمایی 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آمارنامه </a:t>
            </a:r>
            <a:r>
              <a:rPr lang="fa-IR" sz="2400" b="1" dirty="0">
                <a:cs typeface="B Nazanin" panose="00000400000000000000" pitchFamily="2" charset="-78"/>
              </a:rPr>
              <a:t>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عکس </a:t>
            </a:r>
            <a:r>
              <a:rPr lang="fa-IR" sz="2400" b="1" dirty="0">
                <a:cs typeface="B Nazanin" panose="00000400000000000000" pitchFamily="2" charset="-78"/>
              </a:rPr>
              <a:t>ها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مذاکرات </a:t>
            </a:r>
            <a:r>
              <a:rPr lang="fa-IR" sz="2400" b="1" dirty="0">
                <a:cs typeface="B Nazanin" panose="00000400000000000000" pitchFamily="2" charset="-78"/>
              </a:rPr>
              <a:t>و مباحثات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مطالعات </a:t>
            </a:r>
            <a:r>
              <a:rPr lang="fa-IR" sz="2400" b="1" dirty="0">
                <a:cs typeface="B Nazanin" panose="00000400000000000000" pitchFamily="2" charset="-78"/>
              </a:rPr>
              <a:t>نظر سنجی</a:t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مقالات </a:t>
            </a:r>
            <a:r>
              <a:rPr lang="fa-IR" sz="2400" b="1" dirty="0">
                <a:cs typeface="B Nazanin" panose="00000400000000000000" pitchFamily="2" charset="-78"/>
              </a:rPr>
              <a:t>ژورنالها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62297" y="129004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کتاب ها </a:t>
            </a:r>
          </a:p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منابع نقد و بررسی</a:t>
            </a:r>
            <a:b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مقالات مروري و نقد و بررسی</a:t>
            </a:r>
            <a:b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مقالات دست اول</a:t>
            </a:r>
            <a:b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دایره المعارف ها</a:t>
            </a:r>
            <a:b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منابع مرجع</a:t>
            </a:r>
            <a:b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وب سایت ها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9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2" y="247560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پایگاه اطلاعاتی سمانتک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58"/>
          <a:stretch/>
        </p:blipFill>
        <p:spPr>
          <a:xfrm>
            <a:off x="-1" y="1084217"/>
            <a:ext cx="12192001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20" y="4238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پایگاه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اطلاعاتی پایان نامه ها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b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" t="11607" r="-100" b="11518"/>
          <a:stretch/>
        </p:blipFill>
        <p:spPr>
          <a:xfrm>
            <a:off x="0" y="1084217"/>
            <a:ext cx="12192000" cy="57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Proquest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Dissertation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65" y="1376818"/>
            <a:ext cx="8596668" cy="503704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این </a:t>
            </a:r>
            <a:r>
              <a:rPr lang="fa-IR" sz="2400" b="1" dirty="0">
                <a:cs typeface="B Nazanin" panose="00000400000000000000" pitchFamily="2" charset="-78"/>
              </a:rPr>
              <a:t>پایگاه شامل اطلاعات </a:t>
            </a:r>
            <a:r>
              <a:rPr lang="fa-IR" sz="2400" b="1" dirty="0" smtClean="0">
                <a:cs typeface="B Nazanin" panose="00000400000000000000" pitchFamily="2" charset="-78"/>
              </a:rPr>
              <a:t>کتاب شناختی </a:t>
            </a:r>
            <a:r>
              <a:rPr lang="fa-IR" sz="2400" b="1" dirty="0">
                <a:cs typeface="B Nazanin" panose="00000400000000000000" pitchFamily="2" charset="-78"/>
              </a:rPr>
              <a:t>و چکیده بیش از دو میلیون پایان </a:t>
            </a:r>
            <a:r>
              <a:rPr lang="fa-IR" sz="2400" b="1" dirty="0" smtClean="0">
                <a:cs typeface="B Nazanin" panose="00000400000000000000" pitchFamily="2" charset="-78"/>
              </a:rPr>
              <a:t>نامه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دانشجویان </a:t>
            </a:r>
            <a:r>
              <a:rPr lang="fa-IR" sz="2400" b="1" dirty="0" smtClean="0">
                <a:cs typeface="B Nazanin" panose="00000400000000000000" pitchFamily="2" charset="-78"/>
              </a:rPr>
              <a:t>1000 دانشگاه جهان - غالبا</a:t>
            </a:r>
            <a:r>
              <a:rPr lang="fa-IR" sz="2400" b="1" dirty="0">
                <a:cs typeface="B Nazanin" panose="00000400000000000000" pitchFamily="2" charset="-78"/>
              </a:rPr>
              <a:t>ً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آمریکاي </a:t>
            </a:r>
            <a:r>
              <a:rPr lang="fa-IR" sz="2400" b="1" dirty="0" smtClean="0">
                <a:cs typeface="B Nazanin" panose="00000400000000000000" pitchFamily="2" charset="-78"/>
              </a:rPr>
              <a:t>شمالی- </a:t>
            </a:r>
            <a:r>
              <a:rPr lang="fa-IR" sz="2400" b="1" dirty="0">
                <a:cs typeface="B Nazanin" panose="00000400000000000000" pitchFamily="2" charset="-78"/>
              </a:rPr>
              <a:t>در </a:t>
            </a:r>
            <a:r>
              <a:rPr lang="fa-IR" sz="2400" b="1" dirty="0" smtClean="0">
                <a:cs typeface="B Nazanin" panose="00000400000000000000" pitchFamily="2" charset="-78"/>
              </a:rPr>
              <a:t>مقاطع </a:t>
            </a:r>
            <a:r>
              <a:rPr lang="fa-IR" sz="2400" b="1" dirty="0">
                <a:cs typeface="B Nazanin" panose="00000400000000000000" pitchFamily="2" charset="-78"/>
              </a:rPr>
              <a:t>کارشناسی ارشد </a:t>
            </a:r>
            <a:r>
              <a:rPr lang="fa-IR" sz="2400" b="1" dirty="0" smtClean="0">
                <a:cs typeface="B Nazanin" panose="00000400000000000000" pitchFamily="2" charset="-78"/>
              </a:rPr>
              <a:t>و دکتري </a:t>
            </a:r>
            <a:r>
              <a:rPr lang="fa-IR" sz="2400" b="1" dirty="0">
                <a:cs typeface="B Nazanin" panose="00000400000000000000" pitchFamily="2" charset="-78"/>
              </a:rPr>
              <a:t>است. سالانه اطلاعات </a:t>
            </a:r>
            <a:r>
              <a:rPr lang="fa-IR" sz="2400" b="1" dirty="0" smtClean="0">
                <a:cs typeface="B Nazanin" panose="00000400000000000000" pitchFamily="2" charset="-78"/>
              </a:rPr>
              <a:t>60000 پایان </a:t>
            </a:r>
            <a:r>
              <a:rPr lang="fa-IR" sz="2400" b="1" dirty="0">
                <a:cs typeface="B Nazanin" panose="00000400000000000000" pitchFamily="2" charset="-78"/>
              </a:rPr>
              <a:t>نامه جدید به این مجموعه اضافه می 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مقالات، </a:t>
            </a:r>
            <a:r>
              <a:rPr lang="fa-IR" sz="2400" b="1" dirty="0">
                <a:cs typeface="B Nazanin" panose="00000400000000000000" pitchFamily="2" charset="-78"/>
              </a:rPr>
              <a:t>نشریات علمی، پایان نامه ها، </a:t>
            </a:r>
            <a:r>
              <a:rPr lang="fa-IR" sz="2400" b="1" dirty="0" smtClean="0">
                <a:cs typeface="B Nazanin" panose="00000400000000000000" pitchFamily="2" charset="-78"/>
              </a:rPr>
              <a:t>سخنراني ها</a:t>
            </a:r>
            <a:r>
              <a:rPr lang="fa-IR" sz="2400" b="1" dirty="0">
                <a:cs typeface="B Nazanin" panose="00000400000000000000" pitchFamily="2" charset="-78"/>
              </a:rPr>
              <a:t>، </a:t>
            </a:r>
            <a:r>
              <a:rPr lang="fa-IR" sz="2400" b="1" dirty="0" smtClean="0">
                <a:cs typeface="B Nazanin" panose="00000400000000000000" pitchFamily="2" charset="-78"/>
              </a:rPr>
              <a:t>گزارش ها </a:t>
            </a:r>
            <a:r>
              <a:rPr lang="fa-IR" sz="2400" b="1" dirty="0">
                <a:cs typeface="B Nazanin" panose="00000400000000000000" pitchFamily="2" charset="-78"/>
              </a:rPr>
              <a:t>و ... را به صورت چکيده، تمام متن به همراه تصویر ارائه </a:t>
            </a:r>
            <a:r>
              <a:rPr lang="fa-IR" sz="2400" b="1" dirty="0" smtClean="0">
                <a:cs typeface="B Nazanin" panose="00000400000000000000" pitchFamily="2" charset="-78"/>
              </a:rPr>
              <a:t>مي دهد </a:t>
            </a:r>
            <a:r>
              <a:rPr lang="fa-IR" sz="2400" b="1" dirty="0">
                <a:cs typeface="B Nazanin" panose="00000400000000000000" pitchFamily="2" charset="-78"/>
              </a:rPr>
              <a:t>و همچنين شامل چکيده و استنادهای مرتبط نيز هست و حتی تعداد کلمات موجود در چکيده و متن را نيز مشخص </a:t>
            </a:r>
            <a:r>
              <a:rPr lang="fa-IR" sz="2400" b="1" dirty="0" smtClean="0">
                <a:cs typeface="B Nazanin" panose="00000400000000000000" pitchFamily="2" charset="-78"/>
              </a:rPr>
              <a:t>می کند</a:t>
            </a:r>
            <a:r>
              <a:rPr lang="fa-IR" sz="2400" b="1" dirty="0">
                <a:cs typeface="B Nazanin" panose="00000400000000000000" pitchFamily="2" charset="-78"/>
              </a:rPr>
              <a:t>. به عبارت دیگر </a:t>
            </a:r>
            <a:r>
              <a:rPr lang="fa-IR" sz="2400" b="1" dirty="0" smtClean="0">
                <a:cs typeface="B Nazanin" panose="00000400000000000000" pitchFamily="2" charset="-78"/>
              </a:rPr>
              <a:t>می توان </a:t>
            </a:r>
            <a:r>
              <a:rPr lang="fa-IR" sz="2400" b="1" dirty="0">
                <a:cs typeface="B Nazanin" panose="00000400000000000000" pitchFamily="2" charset="-78"/>
              </a:rPr>
              <a:t>گفت </a:t>
            </a:r>
            <a:r>
              <a:rPr lang="fa-IR" sz="2400" b="1" dirty="0" smtClean="0">
                <a:cs typeface="B Nazanin" panose="00000400000000000000" pitchFamily="2" charset="-78"/>
              </a:rPr>
              <a:t>پروکوئست، </a:t>
            </a:r>
            <a:r>
              <a:rPr lang="fa-IR" sz="2400" b="1" dirty="0">
                <a:cs typeface="B Nazanin" panose="00000400000000000000" pitchFamily="2" charset="-78"/>
              </a:rPr>
              <a:t>یک نظام </a:t>
            </a:r>
            <a:r>
              <a:rPr lang="fa-IR" sz="2400" b="1" dirty="0" smtClean="0">
                <a:cs typeface="B Nazanin" panose="00000400000000000000" pitchFamily="2" charset="-78"/>
              </a:rPr>
              <a:t>اطلاع رسانی </a:t>
            </a:r>
            <a:r>
              <a:rPr lang="fa-IR" sz="2400" b="1" dirty="0">
                <a:cs typeface="B Nazanin" panose="00000400000000000000" pitchFamily="2" charset="-78"/>
              </a:rPr>
              <a:t>پيوسته است که به شکل خاصی طراحی شده و جستجوگر را قادر میسازد که فقط با یک کليک </a:t>
            </a:r>
            <a:r>
              <a:rPr lang="fa-IR" sz="2400" b="1" dirty="0" smtClean="0">
                <a:cs typeface="B Nazanin" panose="00000400000000000000" pitchFamily="2" charset="-78"/>
              </a:rPr>
              <a:t>اطلاعات تمام متن </a:t>
            </a:r>
            <a:r>
              <a:rPr lang="fa-IR" sz="2400" b="1" dirty="0">
                <a:cs typeface="B Nazanin" panose="00000400000000000000" pitchFamily="2" charset="-78"/>
              </a:rPr>
              <a:t>و </a:t>
            </a:r>
            <a:r>
              <a:rPr lang="fa-IR" sz="2400" b="1" dirty="0" smtClean="0">
                <a:cs typeface="B Nazanin" panose="00000400000000000000" pitchFamily="2" charset="-78"/>
              </a:rPr>
              <a:t>تمام تصویر </a:t>
            </a:r>
            <a:r>
              <a:rPr lang="fa-IR" sz="2400" b="1" dirty="0">
                <a:cs typeface="B Nazanin" panose="00000400000000000000" pitchFamily="2" charset="-78"/>
              </a:rPr>
              <a:t>را از نشریات و </a:t>
            </a:r>
            <a:r>
              <a:rPr lang="fa-IR" sz="2400" b="1" dirty="0" smtClean="0">
                <a:cs typeface="B Nazanin" panose="00000400000000000000" pitchFamily="2" charset="-78"/>
              </a:rPr>
              <a:t>مقالات </a:t>
            </a:r>
            <a:r>
              <a:rPr lang="fa-IR" sz="2400" b="1" dirty="0">
                <a:cs typeface="B Nazanin" panose="00000400000000000000" pitchFamily="2" charset="-78"/>
              </a:rPr>
              <a:t>و منابع دیگر در صفحه کار خود ببيند. بيش از نيمی از </a:t>
            </a:r>
            <a:r>
              <a:rPr lang="fa-IR" sz="2400" b="1" dirty="0" smtClean="0">
                <a:cs typeface="B Nazanin" panose="00000400000000000000" pitchFamily="2" charset="-78"/>
              </a:rPr>
              <a:t>مقالات تمام متن </a:t>
            </a:r>
            <a:r>
              <a:rPr lang="fa-IR" sz="2400" b="1" dirty="0">
                <a:cs typeface="B Nazanin" panose="00000400000000000000" pitchFamily="2" charset="-78"/>
              </a:rPr>
              <a:t>می باشند. ترجمه چکيده </a:t>
            </a:r>
            <a:r>
              <a:rPr lang="fa-IR" sz="2400" b="1" dirty="0" smtClean="0">
                <a:cs typeface="B Nazanin" panose="00000400000000000000" pitchFamily="2" charset="-78"/>
              </a:rPr>
              <a:t>مقاله ها </a:t>
            </a:r>
            <a:r>
              <a:rPr lang="fa-IR" sz="2400" b="1" dirty="0">
                <a:cs typeface="B Nazanin" panose="00000400000000000000" pitchFamily="2" charset="-78"/>
              </a:rPr>
              <a:t>از انگليسی به زبانهای چينی ،فرانسه، اسپانيولی و ... </a:t>
            </a:r>
            <a:r>
              <a:rPr lang="fa-IR" sz="2400" b="1" dirty="0" smtClean="0">
                <a:cs typeface="B Nazanin" panose="00000400000000000000" pitchFamily="2" charset="-78"/>
              </a:rPr>
              <a:t>امکان پذیر </a:t>
            </a:r>
            <a:r>
              <a:rPr lang="fa-IR" sz="2400" b="1" dirty="0">
                <a:cs typeface="B Nazanin" panose="00000400000000000000" pitchFamily="2" charset="-78"/>
              </a:rPr>
              <a:t>است.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8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163</Words>
  <Application>Microsoft Office PowerPoint</Application>
  <PresentationFormat>Custom</PresentationFormat>
  <Paragraphs>35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Facet</vt:lpstr>
      <vt:lpstr>منابع اطلاعاتی</vt:lpstr>
      <vt:lpstr>PowerPoint Presentation</vt:lpstr>
      <vt:lpstr>PowerPoint Presentation</vt:lpstr>
      <vt:lpstr>تهیه منابع الکترونیکی از نظر هزینه </vt:lpstr>
      <vt:lpstr>منابع اطلاعاتی </vt:lpstr>
      <vt:lpstr>پایگاه اطلاعاتی سمانتک</vt:lpstr>
      <vt:lpstr>پایگاه اطلاعاتی پایان نامه ها  </vt:lpstr>
      <vt:lpstr>Proquest Dissertation</vt:lpstr>
      <vt:lpstr>PowerPoint Presentation</vt:lpstr>
      <vt:lpstr>PowerPoint Presentation</vt:lpstr>
      <vt:lpstr>پایگاههاي اطلاعاتی کنفرانس ها و سمینارها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Endnote</vt:lpstr>
      <vt:lpstr>Endnote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Flower</cp:lastModifiedBy>
  <cp:revision>28</cp:revision>
  <dcterms:created xsi:type="dcterms:W3CDTF">2018-05-08T18:12:12Z</dcterms:created>
  <dcterms:modified xsi:type="dcterms:W3CDTF">2019-04-16T19:53:57Z</dcterms:modified>
</cp:coreProperties>
</file>