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17" r:id="rId3"/>
    <p:sldId id="271" r:id="rId4"/>
    <p:sldId id="257" r:id="rId5"/>
    <p:sldId id="261" r:id="rId6"/>
    <p:sldId id="262" r:id="rId7"/>
    <p:sldId id="270" r:id="rId8"/>
    <p:sldId id="267" r:id="rId9"/>
    <p:sldId id="308" r:id="rId10"/>
    <p:sldId id="258" r:id="rId11"/>
    <p:sldId id="316" r:id="rId12"/>
    <p:sldId id="268" r:id="rId13"/>
    <p:sldId id="309" r:id="rId14"/>
    <p:sldId id="269" r:id="rId15"/>
    <p:sldId id="310" r:id="rId16"/>
    <p:sldId id="272" r:id="rId17"/>
    <p:sldId id="273" r:id="rId18"/>
    <p:sldId id="259" r:id="rId19"/>
    <p:sldId id="311" r:id="rId20"/>
    <p:sldId id="274" r:id="rId21"/>
    <p:sldId id="275" r:id="rId22"/>
    <p:sldId id="312" r:id="rId23"/>
    <p:sldId id="276" r:id="rId24"/>
    <p:sldId id="277" r:id="rId25"/>
    <p:sldId id="279" r:id="rId26"/>
    <p:sldId id="264" r:id="rId27"/>
    <p:sldId id="280" r:id="rId28"/>
    <p:sldId id="266" r:id="rId29"/>
    <p:sldId id="282" r:id="rId30"/>
    <p:sldId id="283" r:id="rId31"/>
    <p:sldId id="313" r:id="rId32"/>
    <p:sldId id="284" r:id="rId33"/>
    <p:sldId id="285" r:id="rId34"/>
    <p:sldId id="286" r:id="rId35"/>
    <p:sldId id="314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315" r:id="rId45"/>
    <p:sldId id="295" r:id="rId46"/>
    <p:sldId id="296" r:id="rId47"/>
    <p:sldId id="297" r:id="rId48"/>
    <p:sldId id="298" r:id="rId49"/>
    <p:sldId id="281" r:id="rId50"/>
    <p:sldId id="299" r:id="rId51"/>
    <p:sldId id="301" r:id="rId52"/>
    <p:sldId id="302" r:id="rId53"/>
    <p:sldId id="303" r:id="rId54"/>
    <p:sldId id="304" r:id="rId55"/>
    <p:sldId id="305" r:id="rId56"/>
    <p:sldId id="306" r:id="rId57"/>
    <p:sldId id="307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im" initials="h" lastIdx="1" clrIdx="0">
    <p:extLst>
      <p:ext uri="{19B8F6BF-5375-455C-9EA6-DF929625EA0E}">
        <p15:presenceInfo xmlns:p15="http://schemas.microsoft.com/office/powerpoint/2012/main" userId="haki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1CB4"/>
    <a:srgbClr val="336600"/>
    <a:srgbClr val="2896C8"/>
    <a:srgbClr val="00FF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29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6000" dirty="0" smtClean="0">
                <a:solidFill>
                  <a:srgbClr val="00B050"/>
                </a:solidFill>
                <a:latin typeface="Colonna MT" panose="04020805060202030203" pitchFamily="82" charset="0"/>
                <a:cs typeface="B Titr" panose="00000700000000000000" pitchFamily="2" charset="-78"/>
              </a:rPr>
              <a:t>بسم الله الرحمن الرحیم</a:t>
            </a:r>
            <a:endParaRPr lang="en-US" sz="6000" dirty="0">
              <a:solidFill>
                <a:srgbClr val="00B050"/>
              </a:solidFill>
              <a:latin typeface="Colonna MT" panose="04020805060202030203" pitchFamily="82" charset="0"/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fa-IR" sz="2800" dirty="0" smtClean="0">
                <a:solidFill>
                  <a:srgbClr val="0070C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الحمدللّه ربّ العالمین</a:t>
            </a:r>
          </a:p>
          <a:p>
            <a:pPr rtl="1"/>
            <a:r>
              <a:rPr lang="fa-IR" sz="2800" dirty="0" smtClean="0">
                <a:solidFill>
                  <a:srgbClr val="0070C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وصلی الله علی محمد و آله الطاهرین</a:t>
            </a:r>
            <a:endParaRPr lang="en-US" sz="2800" dirty="0">
              <a:solidFill>
                <a:srgbClr val="0070C0"/>
              </a:solidFill>
              <a:latin typeface="IranNastaliq" panose="02020505000000020003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10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3. انواع اخلاق</a:t>
            </a:r>
            <a:endParaRPr 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59" y="2446985"/>
            <a:ext cx="10676586" cy="3707071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800" b="1" dirty="0" smtClean="0">
                <a:ln w="0"/>
                <a:solidFill>
                  <a:srgbClr val="5D1C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الف) براساس حوزه های پژوهشی و مطالعاتی</a:t>
            </a:r>
          </a:p>
          <a:p>
            <a:pPr marL="0" indent="0" algn="r" rtl="1">
              <a:buNone/>
            </a:pPr>
            <a:r>
              <a:rPr lang="fa-IR" b="1" dirty="0" smtClean="0">
                <a:cs typeface="B Nazanin" panose="00000400000000000000" pitchFamily="2" charset="-78"/>
              </a:rPr>
              <a:t>1. اخلاق توصیفی</a:t>
            </a:r>
          </a:p>
          <a:p>
            <a:pPr marL="0" indent="0" algn="r" rtl="1">
              <a:buNone/>
            </a:pPr>
            <a:r>
              <a:rPr lang="fa-IR" b="1" dirty="0" smtClean="0">
                <a:cs typeface="B Nazanin" panose="00000400000000000000" pitchFamily="2" charset="-78"/>
              </a:rPr>
              <a:t>2. اخلاق هنجاری «اخلاق دستوری»: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به بررسی افعال اختیاری انسان، از حیث «خوبی» و «بدی» یا «باید ها» و «نباید ها» می پردازد و معیار تمایز کار خوب و بد را معرفی می نماید. 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96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1117600"/>
            <a:ext cx="9609668" cy="4520181"/>
          </a:xfrm>
        </p:spPr>
        <p:txBody>
          <a:bodyPr/>
          <a:lstStyle/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600" b="1" dirty="0" smtClean="0">
                <a:cs typeface="B Nazanin" panose="00000400000000000000" pitchFamily="2" charset="-78"/>
              </a:rPr>
              <a:t>3</a:t>
            </a:r>
            <a:r>
              <a:rPr lang="fa-IR" sz="2600" b="1" dirty="0">
                <a:cs typeface="B Nazanin" panose="00000400000000000000" pitchFamily="2" charset="-78"/>
              </a:rPr>
              <a:t>. اخلاق کاربردی«کاربستی»:</a:t>
            </a:r>
          </a:p>
          <a:p>
            <a:pPr algn="just" rtl="1"/>
            <a:r>
              <a:rPr lang="fa-IR" sz="2400" dirty="0">
                <a:cs typeface="B Nazanin" panose="00000400000000000000" pitchFamily="2" charset="-78"/>
              </a:rPr>
              <a:t>اخلاق کاربردی، زیرمجموعه و رشته ای از اخلاق هنجاری است. و به شیوه های کاربرد و تطبیق استدلال ها و اصول کلی اخلاقی در حوزه های خاصی از زندگی فردی و اجتماعی اطلاق می گردد. </a:t>
            </a:r>
          </a:p>
          <a:p>
            <a:pPr algn="just" rtl="1"/>
            <a:r>
              <a:rPr lang="fa-IR" sz="2400" b="1" dirty="0">
                <a:solidFill>
                  <a:srgbClr val="C00000"/>
                </a:solidFill>
                <a:cs typeface="B Nazanin" panose="00000400000000000000" pitchFamily="2" charset="-78"/>
              </a:rPr>
              <a:t>تذکر: </a:t>
            </a:r>
            <a:r>
              <a:rPr lang="fa-IR" sz="2400" dirty="0">
                <a:cs typeface="B Nazanin" panose="00000400000000000000" pitchFamily="2" charset="-78"/>
              </a:rPr>
              <a:t>توجه ویژه به معزلات و حل تعارضات (معماهای) اخلایقی در زمینه های محدود و موضوعات معین، یکی از مامویت های اصلی و مهم اخلاق کاربردی است. </a:t>
            </a:r>
            <a:endParaRPr lang="en-US" sz="2400" dirty="0">
              <a:cs typeface="B Nazanin" panose="00000400000000000000" pitchFamily="2" charset="-78"/>
            </a:endParaRPr>
          </a:p>
          <a:p>
            <a:pPr algn="just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07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1056068"/>
            <a:ext cx="9609668" cy="4581713"/>
          </a:xfrm>
        </p:spPr>
        <p:txBody>
          <a:bodyPr>
            <a:normAutofit/>
          </a:bodyPr>
          <a:lstStyle/>
          <a:p>
            <a:pPr algn="r" rtl="1"/>
            <a:r>
              <a:rPr lang="fa-IR" sz="2600" b="1" dirty="0" smtClean="0">
                <a:ln w="0"/>
                <a:solidFill>
                  <a:srgbClr val="5D1C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ب) براساس مسئولیت های اخلاقی:</a:t>
            </a:r>
          </a:p>
          <a:p>
            <a:pPr algn="r" rtl="1"/>
            <a:r>
              <a:rPr lang="fa-IR" sz="2600" b="1" dirty="0" smtClean="0">
                <a:cs typeface="B Nazanin" panose="00000400000000000000" pitchFamily="2" charset="-78"/>
              </a:rPr>
              <a:t>1. اخلاق فردی(مسئولیت های فردی - شخصی)</a:t>
            </a:r>
          </a:p>
          <a:p>
            <a:pPr algn="r" rtl="1"/>
            <a:r>
              <a:rPr lang="fa-IR" sz="2600" b="1" dirty="0" smtClean="0">
                <a:cs typeface="B Nazanin" panose="00000400000000000000" pitchFamily="2" charset="-78"/>
              </a:rPr>
              <a:t>2. اخلاق شغلی (مسئولیت های فردی - شغلی):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«به مسئولیت های اخلاقی فرد از حیث شغل، اطلاق می گردد.»</a:t>
            </a:r>
          </a:p>
          <a:p>
            <a:pPr algn="just" rtl="1"/>
            <a:r>
              <a:rPr lang="fa-IR" sz="2400" dirty="0" smtClean="0">
                <a:cs typeface="B Nazanin" panose="00000400000000000000" pitchFamily="2" charset="-78"/>
              </a:rPr>
              <a:t>تنوع پذیری و تخصص گرایی، یکی از مهمترین تفاوت های اخلاق فردی و اخلاق شغلی است که بر حب تنوع مشاغل بوجود آمده است. از جمله: اخلاق پزشکان، اخلاق مدیران، اخلاق معلمان، اخلاق تجار، اخلاق خبرنگاران و .... .</a:t>
            </a:r>
          </a:p>
        </p:txBody>
      </p:sp>
    </p:spTree>
    <p:extLst>
      <p:ext uri="{BB962C8B-B14F-4D97-AF65-F5344CB8AC3E}">
        <p14:creationId xmlns:p14="http://schemas.microsoft.com/office/powerpoint/2010/main" val="60017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978794"/>
            <a:ext cx="9609668" cy="4658987"/>
          </a:xfrm>
        </p:spPr>
        <p:txBody>
          <a:bodyPr>
            <a:normAutofit/>
          </a:bodyPr>
          <a:lstStyle/>
          <a:p>
            <a:pPr algn="r" rtl="1"/>
            <a:r>
              <a:rPr lang="fa-IR" sz="2800" b="1" dirty="0">
                <a:cs typeface="B Nazanin" panose="00000400000000000000" pitchFamily="2" charset="-78"/>
              </a:rPr>
              <a:t>3. اخلاق حرفه ای:</a:t>
            </a:r>
          </a:p>
          <a:p>
            <a:pPr algn="r" rtl="1"/>
            <a:r>
              <a:rPr lang="fa-IR" sz="2400" b="1" dirty="0" smtClean="0">
                <a:cs typeface="B Nazanin" panose="00000400000000000000" pitchFamily="2" charset="-78"/>
              </a:rPr>
              <a:t>*دو </a:t>
            </a:r>
            <a:r>
              <a:rPr lang="fa-IR" sz="2400" b="1" dirty="0">
                <a:cs typeface="B Nazanin" panose="00000400000000000000" pitchFamily="2" charset="-78"/>
              </a:rPr>
              <a:t>دیدگاه در تعریف اخلاق حرفه ای:«سنتی و نوین</a:t>
            </a:r>
            <a:r>
              <a:rPr lang="fa-IR" sz="2400" b="1" dirty="0" smtClean="0">
                <a:cs typeface="B Nazanin" panose="00000400000000000000" pitchFamily="2" charset="-78"/>
              </a:rPr>
              <a:t>»</a:t>
            </a:r>
          </a:p>
          <a:p>
            <a:pPr algn="r" rtl="1"/>
            <a:endParaRPr lang="fa-IR" sz="2200" b="1" dirty="0">
              <a:cs typeface="B Nazanin" panose="00000400000000000000" pitchFamily="2" charset="-78"/>
            </a:endParaRPr>
          </a:p>
          <a:p>
            <a:pPr algn="r" rtl="1"/>
            <a:r>
              <a:rPr lang="fa-IR" sz="2200" b="1" dirty="0">
                <a:solidFill>
                  <a:srgbClr val="0070C0"/>
                </a:solidFill>
                <a:cs typeface="B Nazanin" panose="00000400000000000000" pitchFamily="2" charset="-78"/>
              </a:rPr>
              <a:t>الف) اخلاق حرفه ای به معنای «اخلاق کار» «اخلاق مشاغل» </a:t>
            </a:r>
          </a:p>
          <a:p>
            <a:pPr algn="just" rtl="1"/>
            <a:r>
              <a:rPr lang="fa-IR" sz="24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*</a:t>
            </a:r>
            <a:r>
              <a:rPr lang="fa-IR" sz="2400" dirty="0" smtClean="0">
                <a:cs typeface="B Nazanin" panose="00000400000000000000" pitchFamily="2" charset="-78"/>
              </a:rPr>
              <a:t> «</a:t>
            </a:r>
            <a:r>
              <a:rPr lang="fa-IR" sz="2400" dirty="0">
                <a:cs typeface="B Nazanin" panose="00000400000000000000" pitchFamily="2" charset="-78"/>
              </a:rPr>
              <a:t>زیرمجموعه و حوزه بزرگی از اخلاق کاربردی است که در آن از چالش های اخلاقی حرفه و ارزش ها و کدهای اخلاقی مرتبط با مشاغل، سخن بمیان می آید.»</a:t>
            </a:r>
          </a:p>
          <a:p>
            <a:pPr algn="just" rtl="1"/>
            <a:r>
              <a:rPr lang="fa-IR" sz="24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*</a:t>
            </a:r>
            <a:r>
              <a:rPr lang="fa-IR" sz="2400" dirty="0" smtClean="0">
                <a:cs typeface="B Nazanin" panose="00000400000000000000" pitchFamily="2" charset="-78"/>
              </a:rPr>
              <a:t> «</a:t>
            </a:r>
            <a:r>
              <a:rPr lang="fa-IR" sz="2400" dirty="0">
                <a:cs typeface="B Nazanin" panose="00000400000000000000" pitchFamily="2" charset="-78"/>
              </a:rPr>
              <a:t>اخلاق حرفه ای به چگونگی رفتار، ادب و عمل شخص هنگام انجام کار حرفه ای می پردازد. و هدف آن بیان مسئولیت اخلاقی فرد در قبال شغل اوست.»</a:t>
            </a:r>
            <a:endParaRPr lang="en-US" sz="2400" dirty="0">
              <a:cs typeface="B Nazanin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56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1004552"/>
            <a:ext cx="9609668" cy="4633229"/>
          </a:xfrm>
        </p:spPr>
        <p:txBody>
          <a:bodyPr>
            <a:normAutofit/>
          </a:bodyPr>
          <a:lstStyle/>
          <a:p>
            <a:pPr algn="just" rtl="1"/>
            <a:endParaRPr lang="fa-IR" sz="2400" b="1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sz="26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* </a:t>
            </a:r>
            <a:r>
              <a:rPr lang="fa-IR" sz="2600" b="1" dirty="0" smtClean="0">
                <a:solidFill>
                  <a:srgbClr val="5D1CB4"/>
                </a:solidFill>
                <a:cs typeface="B Nazanin" panose="00000400000000000000" pitchFamily="2" charset="-78"/>
              </a:rPr>
              <a:t>حرفه، </a:t>
            </a:r>
            <a:r>
              <a:rPr lang="fa-IR" sz="2600" b="1" dirty="0" smtClean="0">
                <a:cs typeface="B Nazanin" panose="00000400000000000000" pitchFamily="2" charset="-78"/>
              </a:rPr>
              <a:t>به شغلی اطلاق می شود که از ویژگی های زیر برخوردار باشد:</a:t>
            </a:r>
          </a:p>
          <a:p>
            <a:pPr algn="just" rtl="1"/>
            <a:r>
              <a:rPr lang="fa-IR" sz="2400" dirty="0" smtClean="0">
                <a:cs typeface="B Nazanin" panose="00000400000000000000" pitchFamily="2" charset="-78"/>
              </a:rPr>
              <a:t>1. شاغلین زندگی خود را وقف شیوه ای خاص کرده باشند.</a:t>
            </a:r>
          </a:p>
          <a:p>
            <a:pPr algn="just" rtl="1"/>
            <a:r>
              <a:rPr lang="fa-IR" sz="2400" dirty="0" smtClean="0">
                <a:cs typeface="B Nazanin" panose="00000400000000000000" pitchFamily="2" charset="-78"/>
              </a:rPr>
              <a:t>2. مقتضی فعالیت برای پیشبرد اهداف جامعه باشد.</a:t>
            </a:r>
          </a:p>
          <a:p>
            <a:pPr algn="just" rtl="1"/>
            <a:r>
              <a:rPr lang="fa-IR" sz="2400" dirty="0" smtClean="0">
                <a:cs typeface="B Nazanin" panose="00000400000000000000" pitchFamily="2" charset="-78"/>
              </a:rPr>
              <a:t>3. آرمان خدمت به جامعه را دارا باشد.</a:t>
            </a:r>
          </a:p>
          <a:p>
            <a:pPr algn="just" rtl="1"/>
            <a:r>
              <a:rPr lang="fa-IR" sz="2400" dirty="0" smtClean="0">
                <a:cs typeface="B Nazanin" panose="00000400000000000000" pitchFamily="2" charset="-78"/>
              </a:rPr>
              <a:t>4. به دلیل لزوم مهارت های ویژه نظری و عملی، میزانی از تحصیلات علمی را نیاز دارد. </a:t>
            </a:r>
          </a:p>
          <a:p>
            <a:pPr algn="just" rtl="1"/>
            <a:endParaRPr lang="fa-IR" sz="2400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27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1094704"/>
            <a:ext cx="9609668" cy="4543077"/>
          </a:xfrm>
        </p:spPr>
        <p:txBody>
          <a:bodyPr>
            <a:normAutofit/>
          </a:bodyPr>
          <a:lstStyle/>
          <a:p>
            <a:pPr algn="just" rtl="1"/>
            <a:endParaRPr lang="fa-IR" sz="2500" b="1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sz="2500" b="1" dirty="0" smtClean="0">
                <a:solidFill>
                  <a:srgbClr val="5D1CB4"/>
                </a:solidFill>
                <a:cs typeface="B Nazanin" panose="00000400000000000000" pitchFamily="2" charset="-78"/>
              </a:rPr>
              <a:t>ب) اخلاق حرفه ای </a:t>
            </a:r>
            <a:r>
              <a:rPr lang="fa-IR" sz="25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به معنای: مسئولیت های اخلاقی بنگاه و سازمان در قبال محیط:</a:t>
            </a:r>
          </a:p>
          <a:p>
            <a:pPr algn="just" rtl="1"/>
            <a:r>
              <a:rPr lang="fa-IR" sz="2400" dirty="0" smtClean="0">
                <a:cs typeface="B Nazanin" panose="00000400000000000000" pitchFamily="2" charset="-78"/>
              </a:rPr>
              <a:t>در مفهوم نوین، اخلاق حرفه ای بر اصل </a:t>
            </a:r>
            <a:r>
              <a:rPr lang="fa-IR" sz="2400" b="1" u="sng" dirty="0" smtClean="0">
                <a:solidFill>
                  <a:srgbClr val="C00000"/>
                </a:solidFill>
                <a:cs typeface="B Nazanin" panose="00000400000000000000" pitchFamily="2" charset="-78"/>
              </a:rPr>
              <a:t>«محیط حق دارد و سازمان تکلیف» </a:t>
            </a:r>
            <a:r>
              <a:rPr lang="fa-IR" sz="2400" dirty="0" smtClean="0">
                <a:cs typeface="B Nazanin" panose="00000400000000000000" pitchFamily="2" charset="-78"/>
              </a:rPr>
              <a:t>بنا شده است. </a:t>
            </a:r>
          </a:p>
          <a:p>
            <a:pPr marL="342900" indent="-342900" algn="just" rt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a-IR" sz="2400" dirty="0" smtClean="0">
                <a:cs typeface="B Nazanin" panose="00000400000000000000" pitchFamily="2" charset="-78"/>
              </a:rPr>
              <a:t>این تعریف با تاکید بر مسئولیت های اخلاقی سازمان:</a:t>
            </a:r>
          </a:p>
          <a:p>
            <a:pPr algn="just" rtl="1"/>
            <a:r>
              <a:rPr lang="fa-IR" sz="2400" b="1" dirty="0" smtClean="0">
                <a:cs typeface="B Nazanin" panose="00000400000000000000" pitchFamily="2" charset="-78"/>
              </a:rPr>
              <a:t>اوّلا: </a:t>
            </a:r>
            <a:r>
              <a:rPr lang="fa-IR" sz="2400" dirty="0" smtClean="0">
                <a:cs typeface="B Nazanin" panose="00000400000000000000" pitchFamily="2" charset="-78"/>
              </a:rPr>
              <a:t>بر نگرش </a:t>
            </a:r>
            <a:r>
              <a:rPr lang="fa-IR" sz="2400" b="1" dirty="0" smtClean="0">
                <a:cs typeface="B Nazanin" panose="00000400000000000000" pitchFamily="2" charset="-78"/>
              </a:rPr>
              <a:t>کل گرایانه و سیستمی </a:t>
            </a:r>
            <a:r>
              <a:rPr lang="fa-IR" sz="2400" dirty="0" smtClean="0">
                <a:cs typeface="B Nazanin" panose="00000400000000000000" pitchFamily="2" charset="-78"/>
              </a:rPr>
              <a:t>استوار است.</a:t>
            </a:r>
          </a:p>
          <a:p>
            <a:pPr algn="just" rtl="1"/>
            <a:r>
              <a:rPr lang="fa-IR" sz="2400" b="1" dirty="0" smtClean="0">
                <a:cs typeface="B Nazanin" panose="00000400000000000000" pitchFamily="2" charset="-78"/>
              </a:rPr>
              <a:t>ثانیا: </a:t>
            </a:r>
            <a:r>
              <a:rPr lang="fa-IR" sz="2400" dirty="0" smtClean="0">
                <a:cs typeface="B Nazanin" panose="00000400000000000000" pitchFamily="2" charset="-78"/>
              </a:rPr>
              <a:t>تعریف جامع تر و فراگیری از اخلاق حرفه ای را ارائه می دهد، زیرا اخلاق در این دیدگاه، مسئولیت های اخلاقی فرد در شغل را نیز در بر می گیرد.</a:t>
            </a: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063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dirty="0" smtClean="0">
                <a:solidFill>
                  <a:srgbClr val="002060"/>
                </a:solidFill>
                <a:cs typeface="B Titr" panose="00000700000000000000" pitchFamily="2" charset="-78"/>
              </a:rPr>
              <a:t>جلسـه دوم</a:t>
            </a:r>
            <a:endParaRPr lang="en-US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rgbClr val="0070C0"/>
                </a:solidFill>
                <a:cs typeface="B Titr" panose="00000700000000000000" pitchFamily="2" charset="-78"/>
              </a:rPr>
              <a:t>کلیات اخـلاق آمـوزش</a:t>
            </a:r>
            <a:endParaRPr lang="en-US" sz="4000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216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822" y="1815920"/>
            <a:ext cx="10637950" cy="1378041"/>
          </a:xfrm>
        </p:spPr>
        <p:txBody>
          <a:bodyPr>
            <a:noAutofit/>
          </a:bodyPr>
          <a:lstStyle/>
          <a:p>
            <a:r>
              <a:rPr lang="fa-IR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1. جایگاه و منزلت دانستن و آموزش در آموزه های دینی</a:t>
            </a:r>
            <a:endParaRPr 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634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188670"/>
            <a:ext cx="9601196" cy="1303867"/>
          </a:xfrm>
        </p:spPr>
        <p:txBody>
          <a:bodyPr>
            <a:normAutofit/>
          </a:bodyPr>
          <a:lstStyle/>
          <a:p>
            <a:pPr algn="just" rtl="1"/>
            <a:r>
              <a:rPr lang="fa-IR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2. تعریف اخلاق علمی(اخلاق آموزش و پرورش)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707" y="2492537"/>
            <a:ext cx="10676586" cy="3318936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2800" dirty="0" smtClean="0">
                <a:cs typeface="B Nazanin" panose="00000400000000000000" pitchFamily="2" charset="-78"/>
              </a:rPr>
              <a:t>«یکی از شاخه های </a:t>
            </a:r>
            <a:r>
              <a:rPr lang="fa-IR" sz="28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اخلاق حرفه ای </a:t>
            </a:r>
            <a:r>
              <a:rPr lang="fa-IR" sz="2800" dirty="0" smtClean="0">
                <a:cs typeface="B Nazanin" panose="00000400000000000000" pitchFamily="2" charset="-78"/>
              </a:rPr>
              <a:t>است که با بررسی در عرصه آموزش و پژوهش، مشکلات، معضلات و معمّاهای اخلاقی موجود در این عرصه، </a:t>
            </a:r>
            <a:r>
              <a:rPr lang="fa-IR" sz="2800" dirty="0" smtClean="0">
                <a:solidFill>
                  <a:srgbClr val="0070C0"/>
                </a:solidFill>
                <a:cs typeface="B Nazanin" panose="00000400000000000000" pitchFamily="2" charset="-78"/>
              </a:rPr>
              <a:t>راه کار کاربردی شدن </a:t>
            </a:r>
            <a:r>
              <a:rPr lang="fa-IR" sz="2800" dirty="0" smtClean="0">
                <a:cs typeface="B Nazanin" panose="00000400000000000000" pitchFamily="2" charset="-78"/>
              </a:rPr>
              <a:t>هنجارها و ارزش های اخلاقی را ارائه می دهد. این شاخه به کل گستره نهاد آموزش و پرورش جامعه از سطوح پایه تا آموزش عالی نظر دارد.» </a:t>
            </a:r>
          </a:p>
          <a:p>
            <a:pPr marL="0" indent="0" algn="r" rtl="1">
              <a:buNone/>
            </a:pP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784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953037"/>
            <a:ext cx="9609668" cy="4684744"/>
          </a:xfrm>
        </p:spPr>
        <p:txBody>
          <a:bodyPr>
            <a:normAutofit/>
          </a:bodyPr>
          <a:lstStyle/>
          <a:p>
            <a:pPr marL="342900" indent="-342900" algn="just" rtl="1">
              <a:buClr>
                <a:srgbClr val="00B050"/>
              </a:buClr>
              <a:buFont typeface="Garamond" panose="02020404030301010803" pitchFamily="18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از این رو، عناوین زیر را در بر می گیرد: </a:t>
            </a:r>
          </a:p>
          <a:p>
            <a:pPr algn="just" rtl="1"/>
            <a:r>
              <a:rPr lang="fa-IR" sz="2400" dirty="0" smtClean="0">
                <a:cs typeface="B Nazanin" panose="00000400000000000000" pitchFamily="2" charset="-78"/>
              </a:rPr>
              <a:t> 1. </a:t>
            </a:r>
            <a:r>
              <a:rPr lang="fa-IR" sz="2400" b="1" dirty="0">
                <a:cs typeface="B Nazanin" panose="00000400000000000000" pitchFamily="2" charset="-78"/>
              </a:rPr>
              <a:t>آموزش و پرورش اخلاقی </a:t>
            </a:r>
            <a:r>
              <a:rPr lang="fa-IR" sz="2400" b="1" dirty="0" smtClean="0">
                <a:cs typeface="B Nazanin" panose="00000400000000000000" pitchFamily="2" charset="-78"/>
              </a:rPr>
              <a:t>             </a:t>
            </a:r>
            <a:r>
              <a:rPr lang="fa-IR" sz="2400" dirty="0">
                <a:cs typeface="B Nazanin" panose="00000400000000000000" pitchFamily="2" charset="-78"/>
              </a:rPr>
              <a:t>اخلاق دانشوری</a:t>
            </a:r>
          </a:p>
          <a:p>
            <a:pPr algn="just" rtl="1"/>
            <a:r>
              <a:rPr lang="fa-IR" sz="2400" b="1" dirty="0" smtClean="0">
                <a:cs typeface="B Nazanin" panose="00000400000000000000" pitchFamily="2" charset="-78"/>
              </a:rPr>
              <a:t> </a:t>
            </a:r>
            <a:r>
              <a:rPr lang="fa-IR" sz="2400" b="1" dirty="0">
                <a:cs typeface="B Nazanin" panose="00000400000000000000" pitchFamily="2" charset="-78"/>
              </a:rPr>
              <a:t>2.اخلاق آموزش   </a:t>
            </a:r>
            <a:r>
              <a:rPr lang="fa-IR" sz="2400" dirty="0" smtClean="0">
                <a:solidFill>
                  <a:srgbClr val="FFC000"/>
                </a:solidFill>
                <a:cs typeface="B Nazanin" panose="00000400000000000000" pitchFamily="2" charset="-78"/>
              </a:rPr>
              <a:t>...........................</a:t>
            </a:r>
            <a:r>
              <a:rPr lang="fa-IR" sz="2400" dirty="0" smtClean="0">
                <a:cs typeface="B Nazanin" panose="00000400000000000000" pitchFamily="2" charset="-78"/>
              </a:rPr>
              <a:t>       اخلاق </a:t>
            </a:r>
            <a:r>
              <a:rPr lang="fa-IR" sz="2400" dirty="0">
                <a:cs typeface="B Nazanin" panose="00000400000000000000" pitchFamily="2" charset="-78"/>
              </a:rPr>
              <a:t>معلمی و </a:t>
            </a:r>
            <a:r>
              <a:rPr lang="fa-IR" sz="2400" dirty="0" smtClean="0">
                <a:cs typeface="B Nazanin" panose="00000400000000000000" pitchFamily="2" charset="-78"/>
              </a:rPr>
              <a:t>استادی</a:t>
            </a:r>
          </a:p>
          <a:p>
            <a:pPr algn="just" rtl="1"/>
            <a:r>
              <a:rPr lang="fa-IR" sz="2400" dirty="0" smtClean="0">
                <a:cs typeface="B Nazanin" panose="00000400000000000000" pitchFamily="2" charset="-78"/>
              </a:rPr>
              <a:t> 3</a:t>
            </a:r>
            <a:r>
              <a:rPr lang="fa-IR" sz="2400" b="1" dirty="0" smtClean="0">
                <a:cs typeface="B Nazanin" panose="00000400000000000000" pitchFamily="2" charset="-78"/>
              </a:rPr>
              <a:t>. اخلاق پژوهش                             </a:t>
            </a:r>
            <a:r>
              <a:rPr lang="fa-IR" sz="2400" dirty="0" smtClean="0">
                <a:cs typeface="B Nazanin" panose="00000400000000000000" pitchFamily="2" charset="-78"/>
              </a:rPr>
              <a:t>اخلاق دانشجویی</a:t>
            </a:r>
          </a:p>
          <a:p>
            <a:pPr algn="just" rtl="1"/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cs typeface="B Nazanin" panose="00000400000000000000" pitchFamily="2" charset="-78"/>
              </a:rPr>
              <a:t>4</a:t>
            </a:r>
            <a:r>
              <a:rPr lang="fa-IR" sz="2400" b="1" dirty="0">
                <a:cs typeface="B Nazanin" panose="00000400000000000000" pitchFamily="2" charset="-78"/>
              </a:rPr>
              <a:t>. اخلاق مشاوره و راهنمایی علمی</a:t>
            </a:r>
          </a:p>
          <a:p>
            <a:pPr algn="just" rtl="1"/>
            <a:r>
              <a:rPr lang="fa-IR" sz="2400" b="1" dirty="0" smtClean="0">
                <a:cs typeface="B Nazanin" panose="00000400000000000000" pitchFamily="2" charset="-78"/>
              </a:rPr>
              <a:t> 5</a:t>
            </a:r>
            <a:r>
              <a:rPr lang="fa-IR" sz="2400" b="1" dirty="0">
                <a:cs typeface="B Nazanin" panose="00000400000000000000" pitchFamily="2" charset="-78"/>
              </a:rPr>
              <a:t>. اخلاق داوری</a:t>
            </a:r>
          </a:p>
          <a:p>
            <a:pPr algn="just" rtl="1"/>
            <a:r>
              <a:rPr lang="fa-IR" sz="2400" b="1" dirty="0" smtClean="0">
                <a:cs typeface="B Nazanin" panose="00000400000000000000" pitchFamily="2" charset="-78"/>
              </a:rPr>
              <a:t> 6</a:t>
            </a:r>
            <a:r>
              <a:rPr lang="fa-IR" sz="2400" b="1" dirty="0">
                <a:cs typeface="B Nazanin" panose="00000400000000000000" pitchFamily="2" charset="-78"/>
              </a:rPr>
              <a:t>. اخلاق نقد </a:t>
            </a:r>
          </a:p>
          <a:p>
            <a:pPr marL="342900" indent="-342900" algn="just" rtl="1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«اخلاق حرفه ای در </a:t>
            </a:r>
            <a:r>
              <a:rPr lang="fa-IR" sz="2400" b="1" dirty="0">
                <a:solidFill>
                  <a:srgbClr val="0070C0"/>
                </a:solidFill>
                <a:cs typeface="B Nazanin" panose="00000400000000000000" pitchFamily="2" charset="-78"/>
              </a:rPr>
              <a:t>آموزش عالی </a:t>
            </a:r>
            <a:r>
              <a:rPr lang="fa-IR" sz="2400" dirty="0">
                <a:cs typeface="B Nazanin" panose="00000400000000000000" pitchFamily="2" charset="-78"/>
              </a:rPr>
              <a:t>به مشخص کردن حدود و ثغور رفتارهای مناسب یا نامناسب و هدایت اعضای هیات علمی در اجرای مسئولیت های حرفه ای می انجامد.»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7237928" y="1648496"/>
            <a:ext cx="540914" cy="1159098"/>
          </a:xfrm>
          <a:prstGeom prst="rightBrace">
            <a:avLst>
              <a:gd name="adj1" fmla="val 8333"/>
              <a:gd name="adj2" fmla="val 52222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8165" y="3635058"/>
            <a:ext cx="6815669" cy="1515533"/>
          </a:xfrm>
        </p:spPr>
        <p:txBody>
          <a:bodyPr/>
          <a:lstStyle/>
          <a:p>
            <a:r>
              <a:rPr lang="fa-IR" sz="4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کارگاه اخلاق علمی و حرفه ای</a:t>
            </a:r>
            <a:r>
              <a:rPr lang="fa-IR" sz="4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/>
            </a:r>
            <a:br>
              <a:rPr lang="fa-IR" sz="4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</a:br>
            <a:r>
              <a:rPr lang="fa-IR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«اخلاق آموزش و اخلاق سازمانی در مراکز آکادمیک</a:t>
            </a:r>
            <a:r>
              <a:rPr lang="fa-IR" sz="4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»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/>
            </a:r>
            <a:b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</a:br>
            <a:r>
              <a:rPr lang="fa-IR" sz="4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/>
            </a:r>
            <a:br>
              <a:rPr lang="fa-IR" sz="4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</a:br>
            <a:endParaRPr lang="en-US" sz="4800" dirty="0"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5615" y="3905428"/>
            <a:ext cx="6815669" cy="1511160"/>
          </a:xfrm>
        </p:spPr>
        <p:txBody>
          <a:bodyPr>
            <a:normAutofit lnSpcReduction="10000"/>
          </a:bodyPr>
          <a:lstStyle/>
          <a:p>
            <a:pPr rtl="1"/>
            <a:r>
              <a:rPr lang="fa-IR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مدرّس:</a:t>
            </a:r>
            <a:r>
              <a:rPr lang="fa-IR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  </a:t>
            </a:r>
            <a:r>
              <a:rPr lang="fa-IR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دکتر غلامرضـا منـتظـری</a:t>
            </a:r>
          </a:p>
          <a:p>
            <a:pPr rtl="1"/>
            <a:endParaRPr lang="fa-IR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  <a:p>
            <a:pPr rtl="1"/>
            <a:r>
              <a:rPr lang="fa-IR" sz="1800" b="1" dirty="0" smtClean="0">
                <a:solidFill>
                  <a:srgbClr val="0070C0"/>
                </a:solidFill>
                <a:cs typeface="B Mitra" panose="00000400000000000000" pitchFamily="2" charset="-78"/>
              </a:rPr>
              <a:t>مشهد-تابستان1397</a:t>
            </a:r>
            <a:endParaRPr lang="fa-IR" sz="1800" b="1" dirty="0" smtClean="0">
              <a:solidFill>
                <a:srgbClr val="0070C0"/>
              </a:solidFill>
              <a:cs typeface="B Mitra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54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3. اخلاق حرفه ای آموزش و تدریس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1">
              <a:buNone/>
            </a:pPr>
            <a:endParaRPr lang="fa-IR" sz="2600" b="1" dirty="0" smtClean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2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اصول اخلاق حرفه ای آموزش از دو بعد قابل بررسی است:</a:t>
            </a:r>
          </a:p>
          <a:p>
            <a:pPr marL="0" indent="0" algn="just" rtl="1">
              <a:buNone/>
            </a:pPr>
            <a:r>
              <a:rPr lang="fa-IR" sz="2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الف) استانداردهای اخلاقی </a:t>
            </a:r>
            <a:r>
              <a:rPr lang="fa-IR" sz="2600" dirty="0" smtClean="0">
                <a:cs typeface="B Nazanin" panose="00000400000000000000" pitchFamily="2" charset="-78"/>
              </a:rPr>
              <a:t>که باید در امر آموزش رعایت شوند و مربوط به فرایند یاد دهی – یادگیری است.</a:t>
            </a:r>
          </a:p>
          <a:p>
            <a:pPr marL="0" indent="0" algn="just" rtl="1">
              <a:buNone/>
            </a:pPr>
            <a:r>
              <a:rPr lang="fa-IR" sz="2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ب) اصول اخلاق فردی </a:t>
            </a:r>
            <a:r>
              <a:rPr lang="fa-IR" sz="2600" dirty="0" smtClean="0">
                <a:cs typeface="B Nazanin" panose="00000400000000000000" pitchFamily="2" charset="-78"/>
              </a:rPr>
              <a:t>که فرد باید خود را ملزم به رعایت آنها در هر زمان و مکانی بداند.</a:t>
            </a:r>
            <a:endParaRPr lang="en-US" sz="2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689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560" y="1253065"/>
            <a:ext cx="10097037" cy="1303867"/>
          </a:xfrm>
        </p:spPr>
        <p:txBody>
          <a:bodyPr>
            <a:noAutofit/>
          </a:bodyPr>
          <a:lstStyle/>
          <a:p>
            <a:pPr algn="r" rtl="1"/>
            <a:r>
              <a:rPr lang="fa-IR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4. ارزش و نگرش های کلی در مواجهه(درسی و غیر درسی) با دانشجویان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560" y="2659963"/>
            <a:ext cx="10289354" cy="3318936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fa-IR" sz="2600" dirty="0" smtClean="0">
                <a:cs typeface="B Nazanin" panose="00000400000000000000" pitchFamily="2" charset="-78"/>
              </a:rPr>
              <a:t>1. اعتقاد به نقش رابطه انسان با خدا و آراستگی به ارزش های اخلاقی [در حوزه بندگی] در اصلاح روابط درون شخصی و برون شخصی. از جمله: توکل، اخلاص، پرواپیشگی، شکرگذاری ... .</a:t>
            </a:r>
          </a:p>
          <a:p>
            <a:pPr marL="0" indent="0" algn="just" rtl="1">
              <a:buNone/>
            </a:pPr>
            <a:r>
              <a:rPr lang="fa-IR" sz="2600" dirty="0" smtClean="0">
                <a:cs typeface="B Nazanin" panose="00000400000000000000" pitchFamily="2" charset="-78"/>
              </a:rPr>
              <a:t>2. ایجاد همدلی با افراد مرتبط، از طریق اتخاذ دیدگاه دیگری.(هم بینشی، همدلی و همراهی)</a:t>
            </a:r>
          </a:p>
          <a:p>
            <a:pPr marL="0" indent="0" algn="just" rtl="1">
              <a:buNone/>
            </a:pPr>
            <a:r>
              <a:rPr lang="fa-IR" sz="2600" dirty="0" smtClean="0">
                <a:cs typeface="B Nazanin" panose="00000400000000000000" pitchFamily="2" charset="-78"/>
              </a:rPr>
              <a:t>3. فرزندانگاری و امانت انگاری دانشجو</a:t>
            </a:r>
          </a:p>
          <a:p>
            <a:pPr marL="0" indent="0" algn="just" rtl="1">
              <a:buNone/>
            </a:pPr>
            <a:r>
              <a:rPr lang="fa-IR" sz="2600" dirty="0" smtClean="0">
                <a:cs typeface="B Nazanin" panose="00000400000000000000" pitchFamily="2" charset="-78"/>
              </a:rPr>
              <a:t>4. اعتقاد عمیق به اینکه: عزت و سربلندی کشور و بهبودی زندگی ما و فرزندانمان، در گرو تعلیم و تربیت شایسته نسلی است که در اختیار ماست.</a:t>
            </a:r>
          </a:p>
        </p:txBody>
      </p:sp>
    </p:spTree>
    <p:extLst>
      <p:ext uri="{BB962C8B-B14F-4D97-AF65-F5344CB8AC3E}">
        <p14:creationId xmlns:p14="http://schemas.microsoft.com/office/powerpoint/2010/main" val="23959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1004552"/>
            <a:ext cx="9609668" cy="4633229"/>
          </a:xfrm>
        </p:spPr>
        <p:txBody>
          <a:bodyPr>
            <a:normAutofit/>
          </a:bodyPr>
          <a:lstStyle/>
          <a:p>
            <a:pPr algn="just" rtl="1"/>
            <a:endParaRPr lang="fa-IR" sz="2600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sz="2600" dirty="0" smtClean="0">
                <a:cs typeface="B Nazanin" panose="00000400000000000000" pitchFamily="2" charset="-78"/>
              </a:rPr>
              <a:t>«</a:t>
            </a:r>
            <a:r>
              <a:rPr lang="fa-IR" sz="2600" dirty="0">
                <a:cs typeface="B Nazanin" panose="00000400000000000000" pitchFamily="2" charset="-78"/>
              </a:rPr>
              <a:t>تعلیم و تربیت بیش از هر چیز بر تعامل معلم وشاگرد استوار است. در این بستر تعاملی، تدریس همواره </a:t>
            </a:r>
            <a:r>
              <a:rPr lang="fa-IR" sz="2600" b="1" dirty="0">
                <a:solidFill>
                  <a:srgbClr val="FF0000"/>
                </a:solidFill>
                <a:cs typeface="B Nazanin" panose="00000400000000000000" pitchFamily="2" charset="-78"/>
              </a:rPr>
              <a:t>آموزاندن </a:t>
            </a:r>
            <a:r>
              <a:rPr lang="fa-IR" sz="2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«به</a:t>
            </a:r>
            <a:r>
              <a:rPr lang="fa-IR" sz="2600" b="1" dirty="0">
                <a:solidFill>
                  <a:srgbClr val="FF0000"/>
                </a:solidFill>
                <a:cs typeface="B Nazanin" panose="00000400000000000000" pitchFamily="2" charset="-78"/>
              </a:rPr>
              <a:t>» </a:t>
            </a:r>
            <a:r>
              <a:rPr lang="fa-IR" sz="2600" dirty="0">
                <a:cs typeface="B Nazanin" panose="00000400000000000000" pitchFamily="2" charset="-78"/>
              </a:rPr>
              <a:t>فردی و یاد گیری، همواره </a:t>
            </a:r>
            <a:r>
              <a:rPr lang="fa-IR" sz="2600" b="1" dirty="0">
                <a:solidFill>
                  <a:srgbClr val="FF0000"/>
                </a:solidFill>
                <a:cs typeface="B Nazanin" panose="00000400000000000000" pitchFamily="2" charset="-78"/>
              </a:rPr>
              <a:t>یادگیری «از»</a:t>
            </a:r>
            <a:r>
              <a:rPr lang="fa-IR" sz="2600" dirty="0">
                <a:cs typeface="B Nazanin" panose="00000400000000000000" pitchFamily="2" charset="-78"/>
              </a:rPr>
              <a:t>فردی چون معلم یا هم </a:t>
            </a:r>
            <a:r>
              <a:rPr lang="fa-IR" sz="2600" dirty="0" smtClean="0">
                <a:cs typeface="B Nazanin" panose="00000400000000000000" pitchFamily="2" charset="-78"/>
              </a:rPr>
              <a:t>شاگردی [</a:t>
            </a:r>
            <a:r>
              <a:rPr lang="fa-IR" sz="2600" dirty="0">
                <a:cs typeface="B Nazanin" panose="00000400000000000000" pitchFamily="2" charset="-78"/>
              </a:rPr>
              <a:t>و گاه شاگرد] خواهد بود. </a:t>
            </a:r>
            <a:endParaRPr lang="fa-IR" sz="2600" dirty="0" smtClean="0">
              <a:cs typeface="B Nazanin" panose="00000400000000000000" pitchFamily="2" charset="-78"/>
            </a:endParaRPr>
          </a:p>
          <a:p>
            <a:pPr algn="just" rtl="1"/>
            <a:endParaRPr lang="fa-IR" sz="2600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sz="26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*</a:t>
            </a:r>
            <a:r>
              <a:rPr lang="fa-IR" sz="2600" dirty="0" smtClean="0">
                <a:cs typeface="B Nazanin" panose="00000400000000000000" pitchFamily="2" charset="-78"/>
              </a:rPr>
              <a:t> بر </a:t>
            </a:r>
            <a:r>
              <a:rPr lang="fa-IR" sz="2600" dirty="0">
                <a:cs typeface="B Nazanin" panose="00000400000000000000" pitchFamily="2" charset="-78"/>
              </a:rPr>
              <a:t>این اساس </a:t>
            </a:r>
            <a:r>
              <a:rPr lang="fa-IR" sz="2600" dirty="0" smtClean="0">
                <a:cs typeface="B Nazanin" panose="00000400000000000000" pitchFamily="2" charset="-78"/>
              </a:rPr>
              <a:t>معلّم</a:t>
            </a:r>
            <a:r>
              <a:rPr lang="fa-IR" sz="2600" dirty="0">
                <a:cs typeface="B Nazanin" panose="00000400000000000000" pitchFamily="2" charset="-78"/>
              </a:rPr>
              <a:t>، اساس کار خود را در درجه نخست، آموزاندن </a:t>
            </a:r>
            <a:r>
              <a:rPr lang="fa-IR" sz="2600" b="1" dirty="0">
                <a:solidFill>
                  <a:srgbClr val="0070C0"/>
                </a:solidFill>
                <a:cs typeface="B Nazanin" panose="00000400000000000000" pitchFamily="2" charset="-78"/>
              </a:rPr>
              <a:t>«چه درسی» </a:t>
            </a:r>
            <a:r>
              <a:rPr lang="fa-IR" sz="2600" dirty="0">
                <a:cs typeface="B Nazanin" panose="00000400000000000000" pitchFamily="2" charset="-78"/>
              </a:rPr>
              <a:t>نخواهد دانست و هرگز نخواهد گفت: «من درس خود را می دهم و به </a:t>
            </a:r>
            <a:r>
              <a:rPr lang="fa-IR" sz="2600" dirty="0" smtClean="0">
                <a:cs typeface="B Nazanin" panose="00000400000000000000" pitchFamily="2" charset="-78"/>
              </a:rPr>
              <a:t>چیز </a:t>
            </a:r>
            <a:r>
              <a:rPr lang="fa-IR" sz="2600" dirty="0">
                <a:cs typeface="B Nazanin" panose="00000400000000000000" pitchFamily="2" charset="-78"/>
              </a:rPr>
              <a:t>دیگری </a:t>
            </a:r>
            <a:r>
              <a:rPr lang="fa-IR" sz="2600" dirty="0" smtClean="0">
                <a:cs typeface="B Nazanin" panose="00000400000000000000" pitchFamily="2" charset="-78"/>
              </a:rPr>
              <a:t>کار ندارم</a:t>
            </a:r>
            <a:r>
              <a:rPr lang="fa-IR" sz="2600" dirty="0">
                <a:cs typeface="B Nazanin" panose="00000400000000000000" pitchFamily="2" charset="-78"/>
              </a:rPr>
              <a:t>». و از سوی دیگر، یادگیری شاگرد نیز، در درجه نخست، یادگیری «از» کسی است و نمی توان آن را به یادگیری صرف کاهش داد.»</a:t>
            </a:r>
            <a:endParaRPr lang="en-US" sz="2600" dirty="0">
              <a:cs typeface="B Nazanin" panose="00000400000000000000" pitchFamily="2" charset="-78"/>
            </a:endParaRPr>
          </a:p>
          <a:p>
            <a:pPr algn="just" rtl="1"/>
            <a:endParaRPr lang="en-US" sz="2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710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253065"/>
            <a:ext cx="9601196" cy="1303867"/>
          </a:xfrm>
        </p:spPr>
        <p:txBody>
          <a:bodyPr>
            <a:normAutofit/>
          </a:bodyPr>
          <a:lstStyle/>
          <a:p>
            <a:pPr algn="just" rtl="1"/>
            <a:r>
              <a:rPr lang="fa-IR" sz="2800" dirty="0" smtClean="0">
                <a:solidFill>
                  <a:srgbClr val="002060"/>
                </a:solidFill>
                <a:cs typeface="B Titr" panose="00000700000000000000" pitchFamily="2" charset="-78"/>
              </a:rPr>
              <a:t>5. قلمرو مسئولیت های اخلاقی استاد «آموزشی - سازمانی»</a:t>
            </a:r>
            <a:endParaRPr lang="en-US" sz="28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53901"/>
            <a:ext cx="9601196" cy="3318936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2200" b="1" dirty="0" smtClean="0">
                <a:cs typeface="B Nazanin" panose="00000400000000000000" pitchFamily="2" charset="-78"/>
              </a:rPr>
              <a:t>1. دانشجویان</a:t>
            </a:r>
          </a:p>
          <a:p>
            <a:pPr marL="0" indent="0" algn="r" rtl="1">
              <a:buNone/>
            </a:pPr>
            <a:r>
              <a:rPr lang="fa-IR" sz="2200" b="1" dirty="0" smtClean="0">
                <a:cs typeface="B Nazanin" panose="00000400000000000000" pitchFamily="2" charset="-78"/>
              </a:rPr>
              <a:t>2. استادان (همکاران علمی)</a:t>
            </a:r>
          </a:p>
          <a:p>
            <a:pPr marL="0" indent="0" algn="r" rtl="1">
              <a:buNone/>
            </a:pPr>
            <a:r>
              <a:rPr lang="fa-IR" sz="2200" b="1" dirty="0" smtClean="0">
                <a:cs typeface="B Nazanin" panose="00000400000000000000" pitchFamily="2" charset="-78"/>
              </a:rPr>
              <a:t>3. مدیران و مسئولان سازمانی</a:t>
            </a:r>
          </a:p>
          <a:p>
            <a:pPr marL="0" indent="0" algn="r" rtl="1">
              <a:buNone/>
            </a:pPr>
            <a:r>
              <a:rPr lang="fa-IR" sz="2200" b="1" dirty="0" smtClean="0">
                <a:cs typeface="B Nazanin" panose="00000400000000000000" pitchFamily="2" charset="-78"/>
              </a:rPr>
              <a:t>4. کارمندان</a:t>
            </a:r>
          </a:p>
          <a:p>
            <a:pPr marL="0" indent="0" algn="r" rtl="1">
              <a:buNone/>
            </a:pPr>
            <a:r>
              <a:rPr lang="fa-IR" sz="2200" b="1" dirty="0" smtClean="0">
                <a:cs typeface="B Nazanin" panose="00000400000000000000" pitchFamily="2" charset="-78"/>
              </a:rPr>
              <a:t>5. در قبال مصالح کشور (جامعه ملی)</a:t>
            </a:r>
          </a:p>
          <a:p>
            <a:pPr marL="0" indent="0" algn="r" rtl="1">
              <a:buNone/>
            </a:pPr>
            <a:r>
              <a:rPr lang="fa-IR" sz="2200" b="1" dirty="0" smtClean="0">
                <a:cs typeface="B Nazanin" panose="00000400000000000000" pitchFamily="2" charset="-78"/>
              </a:rPr>
              <a:t>6. خانواده </a:t>
            </a:r>
          </a:p>
          <a:p>
            <a:pPr marL="0" indent="0" algn="r" rtl="1">
              <a:buNone/>
            </a:pPr>
            <a:r>
              <a:rPr lang="fa-IR" sz="2200" b="1" dirty="0" smtClean="0">
                <a:cs typeface="B Nazanin" panose="00000400000000000000" pitchFamily="2" charset="-78"/>
              </a:rPr>
              <a:t>7. در قبال سازمان (دانشگاه)</a:t>
            </a:r>
          </a:p>
          <a:p>
            <a:pPr marL="0" indent="0" algn="r" rtl="1">
              <a:buNone/>
            </a:pPr>
            <a:r>
              <a:rPr lang="fa-IR" sz="2200" b="1" dirty="0" smtClean="0">
                <a:cs typeface="B Nazanin" panose="00000400000000000000" pitchFamily="2" charset="-78"/>
              </a:rPr>
              <a:t>8. ... </a:t>
            </a:r>
          </a:p>
        </p:txBody>
      </p:sp>
    </p:spTree>
    <p:extLst>
      <p:ext uri="{BB962C8B-B14F-4D97-AF65-F5344CB8AC3E}">
        <p14:creationId xmlns:p14="http://schemas.microsoft.com/office/powerpoint/2010/main" val="23019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جلسه ســوم</a:t>
            </a:r>
            <a:endParaRPr lang="en-US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fa-IR" sz="3600" dirty="0" smtClean="0">
                <a:solidFill>
                  <a:srgbClr val="0070C0"/>
                </a:solidFill>
                <a:cs typeface="B Titr" panose="00000700000000000000" pitchFamily="2" charset="-78"/>
              </a:rPr>
              <a:t>اخــلاق تـدریـس(1)</a:t>
            </a:r>
            <a:endParaRPr lang="en-US" sz="3600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371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1. کدهای اخلاقی، ناظر به جنبه علمی و معرفتی استاد</a:t>
            </a:r>
            <a:endParaRPr lang="en-US" sz="3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3046329"/>
            <a:ext cx="9601196" cy="3318936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8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1-1. در پذیرش درس، راهنمایی، مشاوره و ... .</a:t>
            </a:r>
          </a:p>
          <a:p>
            <a:pPr algn="r" rtl="1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fa-IR" b="1" dirty="0" smtClean="0">
                <a:cs typeface="B Nazanin" panose="00000400000000000000" pitchFamily="2" charset="-78"/>
              </a:rPr>
              <a:t>رعایت تخصّص و صلاحیت علمی (شایسته سالاری)</a:t>
            </a:r>
          </a:p>
          <a:p>
            <a:pPr algn="r" rtl="1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fa-IR" b="1" dirty="0" smtClean="0">
                <a:cs typeface="B Nazanin" panose="00000400000000000000" pitchFamily="2" charset="-78"/>
              </a:rPr>
              <a:t>توان روحی و جسمی برای ماموریت مورد نظر </a:t>
            </a:r>
          </a:p>
          <a:p>
            <a:pPr algn="r" rtl="1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fa-IR" b="1" dirty="0" smtClean="0">
                <a:cs typeface="B Nazanin" panose="00000400000000000000" pitchFamily="2" charset="-78"/>
              </a:rPr>
              <a:t>داشتن زمان و فرصت کافی و لازم</a:t>
            </a:r>
            <a:endParaRPr lang="fa-IR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556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1030310"/>
            <a:ext cx="9609668" cy="4607471"/>
          </a:xfrm>
        </p:spPr>
        <p:txBody>
          <a:bodyPr>
            <a:normAutofit/>
          </a:bodyPr>
          <a:lstStyle/>
          <a:p>
            <a:pPr algn="r" rtl="1">
              <a:buClr>
                <a:srgbClr val="00B050"/>
              </a:buClr>
            </a:pPr>
            <a:r>
              <a:rPr lang="fa-IR" sz="2800" b="1" dirty="0">
                <a:solidFill>
                  <a:srgbClr val="0070C0"/>
                </a:solidFill>
                <a:cs typeface="B Nazanin" panose="00000400000000000000" pitchFamily="2" charset="-78"/>
              </a:rPr>
              <a:t>2-1. آمادگی لازم و علمی در تدریس</a:t>
            </a:r>
          </a:p>
          <a:p>
            <a:pPr marL="342900" indent="-342900" algn="r" rtl="1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fa-IR" sz="2400" b="1" dirty="0">
                <a:cs typeface="B Nazanin" panose="00000400000000000000" pitchFamily="2" charset="-78"/>
              </a:rPr>
              <a:t>رشد و ارتقاء بنیه علمی و بروزکردن اطلاعات در حوزه تخصصی </a:t>
            </a:r>
          </a:p>
          <a:p>
            <a:pPr marL="342900" indent="-342900" algn="r" rtl="1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fa-IR" sz="2400" b="1" dirty="0">
                <a:cs typeface="B Nazanin" panose="00000400000000000000" pitchFamily="2" charset="-78"/>
              </a:rPr>
              <a:t>ترسیم و اصلاح اطلاعات نادرست یا کاستی ها در مراحل قبلی تدریس</a:t>
            </a:r>
          </a:p>
          <a:p>
            <a:pPr marL="342900" indent="-342900" algn="r" rtl="1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fa-IR" sz="2400" b="1" dirty="0">
                <a:cs typeface="B Nazanin" panose="00000400000000000000" pitchFamily="2" charset="-78"/>
              </a:rPr>
              <a:t>بهره مندی از جدیدترین و موثرترین روش های تدریس</a:t>
            </a:r>
          </a:p>
          <a:p>
            <a:pPr marL="342900" indent="-342900" algn="r" rtl="1">
              <a:buClr>
                <a:srgbClr val="00B050"/>
              </a:buClr>
              <a:buFont typeface="Wingdings" panose="05000000000000000000" pitchFamily="2" charset="2"/>
              <a:buChar char="v"/>
            </a:pPr>
            <a:endParaRPr lang="fa-IR" sz="2400" dirty="0">
              <a:cs typeface="B Nazanin" panose="00000400000000000000" pitchFamily="2" charset="-78"/>
            </a:endParaRPr>
          </a:p>
          <a:p>
            <a:pPr algn="r" rtl="1">
              <a:buClr>
                <a:srgbClr val="00B050"/>
              </a:buClr>
            </a:pPr>
            <a:r>
              <a:rPr lang="fa-IR" sz="28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3-1. آمادگی جسمی و روحی:</a:t>
            </a:r>
          </a:p>
          <a:p>
            <a:pPr marL="342900" indent="-342900" algn="r" rtl="1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fa-IR" sz="2400" b="1" dirty="0" smtClean="0">
                <a:cs typeface="B Nazanin" panose="00000400000000000000" pitchFamily="2" charset="-78"/>
              </a:rPr>
              <a:t>تلاش برای حضور با نشاط و کیفی در کلاس</a:t>
            </a:r>
          </a:p>
          <a:p>
            <a:pPr marL="342900" indent="-342900" algn="r" rtl="1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fa-IR" sz="2400" b="1" dirty="0" smtClean="0">
                <a:cs typeface="B Nazanin" panose="00000400000000000000" pitchFamily="2" charset="-78"/>
              </a:rPr>
              <a:t>پرهیز از حضور توام با: خواب آلودگی، خستگی و ذهن آشفته در کلاس.</a:t>
            </a:r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860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611" y="982132"/>
            <a:ext cx="10110987" cy="1303867"/>
          </a:xfrm>
        </p:spPr>
        <p:txBody>
          <a:bodyPr>
            <a:normAutofit/>
          </a:bodyPr>
          <a:lstStyle/>
          <a:p>
            <a:pPr algn="just" rtl="1"/>
            <a:r>
              <a:rPr lang="fa-IR" sz="2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2. کلاس های اخلاقی در ارتباط استاد و دانشجو(حقوق اخلاقی دانشجویان):</a:t>
            </a:r>
            <a:endParaRPr lang="en-US" sz="2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12048"/>
          </a:xfrm>
        </p:spPr>
        <p:txBody>
          <a:bodyPr>
            <a:normAutofit lnSpcReduction="10000"/>
          </a:bodyPr>
          <a:lstStyle/>
          <a:p>
            <a:pPr marL="0" indent="0" algn="just" rtl="1">
              <a:buNone/>
            </a:pPr>
            <a:r>
              <a:rPr lang="fa-IR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الف) در تعاملات عمومی با دانشجو:</a:t>
            </a:r>
          </a:p>
          <a:p>
            <a:pPr marL="0" indent="0" algn="just" rtl="1">
              <a:buNone/>
            </a:pPr>
            <a:r>
              <a:rPr lang="fa-IR" b="1" dirty="0" smtClean="0">
                <a:cs typeface="B Nazanin" panose="00000400000000000000" pitchFamily="2" charset="-78"/>
              </a:rPr>
              <a:t>1. انتقال موثر و منصفانه تجارب و مطالب علمی به دانشجو (پرهیز از بخل ورزی)</a:t>
            </a:r>
          </a:p>
          <a:p>
            <a:pPr marL="0" indent="0" algn="just" rtl="1">
              <a:buNone/>
            </a:pPr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*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rgbClr val="336600"/>
                </a:solidFill>
                <a:cs typeface="B Nazanin" panose="00000400000000000000" pitchFamily="2" charset="-78"/>
              </a:rPr>
              <a:t>امام علی (علیه السّلام): </a:t>
            </a:r>
            <a:r>
              <a:rPr lang="fa-IR" dirty="0" smtClean="0">
                <a:cs typeface="B Nazanin" panose="00000400000000000000" pitchFamily="2" charset="-78"/>
              </a:rPr>
              <a:t>«بر هر عالمی واجب است که با شدت پرهیزکاری، نفس سرکش خویش را حفظ نموده، علم خویش را نسبت به خواهان آن بذل نماید.» </a:t>
            </a:r>
            <a:r>
              <a:rPr lang="fa-IR" sz="2000" dirty="0" smtClean="0">
                <a:cs typeface="B Nazanin" panose="00000400000000000000" pitchFamily="2" charset="-78"/>
              </a:rPr>
              <a:t>(غررالحکم، ص 44)</a:t>
            </a:r>
          </a:p>
          <a:p>
            <a:pPr marL="0" indent="0" algn="just" rtl="1">
              <a:buNone/>
            </a:pP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*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>
                <a:solidFill>
                  <a:srgbClr val="336600"/>
                </a:solidFill>
                <a:cs typeface="B Nazanin" panose="00000400000000000000" pitchFamily="2" charset="-78"/>
              </a:rPr>
              <a:t>امام </a:t>
            </a:r>
            <a:r>
              <a:rPr lang="fa-IR" dirty="0" smtClean="0">
                <a:solidFill>
                  <a:srgbClr val="336600"/>
                </a:solidFill>
                <a:cs typeface="B Nazanin" panose="00000400000000000000" pitchFamily="2" charset="-78"/>
              </a:rPr>
              <a:t>سجاد(علیه السّلام) </a:t>
            </a:r>
            <a:r>
              <a:rPr lang="fa-IR" dirty="0" smtClean="0">
                <a:cs typeface="B Nazanin" panose="00000400000000000000" pitchFamily="2" charset="-78"/>
              </a:rPr>
              <a:t>درباره حقوق دانشجو بر استاد می فرماید:</a:t>
            </a:r>
          </a:p>
          <a:p>
            <a:pPr marL="0" indent="0" algn="just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 «... اگر در تعلیم آنها نیک بکوشی و با آنها درشتی نکنی و آنها را آزرده نسازی، خدا به علم و فضیلت بیفزاید و اگر علمت را از مردم منع کنی و با آنها درشتی نمایی، بر خدا سزاوار است علم و پرتو آن را از تو بگیرد و محبت تو را از دل ها بردارد.»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164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1017431"/>
            <a:ext cx="9609668" cy="4620350"/>
          </a:xfrm>
        </p:spPr>
        <p:txBody>
          <a:bodyPr>
            <a:normAutofit/>
          </a:bodyPr>
          <a:lstStyle/>
          <a:p>
            <a:pPr algn="just" rtl="1"/>
            <a:r>
              <a:rPr lang="fa-IR" sz="2200" b="1" dirty="0" smtClean="0">
                <a:cs typeface="B Nazanin" panose="00000400000000000000" pitchFamily="2" charset="-78"/>
              </a:rPr>
              <a:t>2. تواضع و فروتنی در برابر شاگردان:</a:t>
            </a:r>
          </a:p>
          <a:p>
            <a:pPr algn="just" rtl="1"/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*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solidFill>
                  <a:srgbClr val="336600"/>
                </a:solidFill>
                <a:cs typeface="B Nazanin" panose="00000400000000000000" pitchFamily="2" charset="-78"/>
              </a:rPr>
              <a:t>حضرت عیسی(علیه السّلام): </a:t>
            </a:r>
            <a:r>
              <a:rPr lang="fa-IR" sz="2400" dirty="0" smtClean="0">
                <a:cs typeface="B Nazanin" panose="00000400000000000000" pitchFamily="2" charset="-78"/>
              </a:rPr>
              <a:t>«... حکمت با تواضع شکوفا می شود نه با تکبّر، و در زمین دشت است که کشت می روید نه در کوه.» </a:t>
            </a:r>
            <a:r>
              <a:rPr lang="fa-IR" dirty="0" smtClean="0">
                <a:cs typeface="B Nazanin" panose="00000400000000000000" pitchFamily="2" charset="-78"/>
              </a:rPr>
              <a:t>(الکافی، ج1، ص 37)</a:t>
            </a:r>
          </a:p>
          <a:p>
            <a:pPr algn="just" rtl="1"/>
            <a:r>
              <a:rPr lang="fa-IR" sz="2200" b="1" dirty="0" smtClean="0">
                <a:cs typeface="B Nazanin" panose="00000400000000000000" pitchFamily="2" charset="-78"/>
              </a:rPr>
              <a:t>3. برخورداری از روحیه نقد پذیری</a:t>
            </a:r>
          </a:p>
          <a:p>
            <a:pPr algn="just" rtl="1"/>
            <a:r>
              <a:rPr lang="fa-IR" sz="2200" b="1" dirty="0" smtClean="0">
                <a:cs typeface="B Nazanin" panose="00000400000000000000" pitchFamily="2" charset="-78"/>
              </a:rPr>
              <a:t>4. بردباری و سعه صدر(بالابودن آستانه تحمّل)</a:t>
            </a:r>
          </a:p>
          <a:p>
            <a:pPr algn="just" rtl="1"/>
            <a:r>
              <a:rPr lang="fa-IR" sz="2200" b="1" dirty="0" smtClean="0">
                <a:cs typeface="B Nazanin" panose="00000400000000000000" pitchFamily="2" charset="-78"/>
              </a:rPr>
              <a:t>5. مهرورزی و دلسوزی</a:t>
            </a:r>
          </a:p>
          <a:p>
            <a:pPr algn="just" rtl="1"/>
            <a:r>
              <a:rPr lang="fa-IR" sz="2200" b="1" dirty="0" smtClean="0">
                <a:cs typeface="B Nazanin" panose="00000400000000000000" pitchFamily="2" charset="-78"/>
              </a:rPr>
              <a:t>6. تکریم و احترام دانشجویان(پرهیز از تحقیر)</a:t>
            </a:r>
          </a:p>
          <a:p>
            <a:pPr algn="just" rtl="1"/>
            <a:r>
              <a:rPr lang="fa-IR" sz="2200" b="1" dirty="0" smtClean="0">
                <a:cs typeface="B Nazanin" panose="00000400000000000000" pitchFamily="2" charset="-78"/>
              </a:rPr>
              <a:t>7. رعایت عدالت(در آموزش، داوری و مشاوره)</a:t>
            </a:r>
          </a:p>
          <a:p>
            <a:pPr algn="just" rtl="1"/>
            <a:r>
              <a:rPr lang="fa-IR" sz="2200" b="1" dirty="0" smtClean="0">
                <a:cs typeface="B Nazanin" panose="00000400000000000000" pitchFamily="2" charset="-78"/>
              </a:rPr>
              <a:t>8. ایجاد ارتباطی عاطفی و صمیمی </a:t>
            </a:r>
            <a:endParaRPr lang="en-US" sz="22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046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914400"/>
            <a:ext cx="9609668" cy="4723381"/>
          </a:xfrm>
        </p:spPr>
        <p:txBody>
          <a:bodyPr>
            <a:normAutofit/>
          </a:bodyPr>
          <a:lstStyle/>
          <a:p>
            <a:pPr algn="just" rtl="1"/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ب) در کلاس درس:</a:t>
            </a:r>
          </a:p>
          <a:p>
            <a:pPr algn="just" rtl="1"/>
            <a:r>
              <a:rPr lang="fa-IR" sz="2200" b="1" dirty="0" smtClean="0">
                <a:cs typeface="B Nazanin" panose="00000400000000000000" pitchFamily="2" charset="-78"/>
              </a:rPr>
              <a:t>1. تقویت </a:t>
            </a:r>
            <a:r>
              <a:rPr lang="fa-IR" sz="22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شوق دانش پژوهی </a:t>
            </a:r>
            <a:r>
              <a:rPr lang="fa-IR" sz="2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و</a:t>
            </a:r>
            <a:r>
              <a:rPr lang="fa-IR" sz="22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 رغبت درونی </a:t>
            </a:r>
            <a:r>
              <a:rPr lang="fa-IR" sz="2200" b="1" dirty="0" smtClean="0">
                <a:cs typeface="B Nazanin" panose="00000400000000000000" pitchFamily="2" charset="-78"/>
              </a:rPr>
              <a:t>به علم و معنویت در دانشجو</a:t>
            </a:r>
          </a:p>
          <a:p>
            <a:pPr algn="just" rtl="1"/>
            <a:r>
              <a:rPr lang="fa-IR" sz="2200" b="1" dirty="0" smtClean="0">
                <a:cs typeface="B Nazanin" panose="00000400000000000000" pitchFamily="2" charset="-78"/>
              </a:rPr>
              <a:t>2. ارائه تصویری روشن از اصول و آداب اخلاقی حضور در کلاس و محیط علمی</a:t>
            </a:r>
          </a:p>
          <a:p>
            <a:pPr algn="just" rtl="1"/>
            <a:r>
              <a:rPr lang="fa-IR" sz="2200" b="1" dirty="0" smtClean="0">
                <a:cs typeface="B Nazanin" panose="00000400000000000000" pitchFamily="2" charset="-78"/>
              </a:rPr>
              <a:t>3. زمان شناسی (حضور بموقع و استفاده مطلوب از فرصت ها)</a:t>
            </a:r>
          </a:p>
          <a:p>
            <a:pPr algn="just" rtl="1"/>
            <a:r>
              <a:rPr lang="fa-IR" sz="2200" b="1" dirty="0" smtClean="0">
                <a:cs typeface="B Nazanin" panose="00000400000000000000" pitchFamily="2" charset="-78"/>
              </a:rPr>
              <a:t>4. آراستگی ظاهری</a:t>
            </a:r>
          </a:p>
          <a:p>
            <a:pPr algn="just" rtl="1"/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*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rgbClr val="336600"/>
                </a:solidFill>
                <a:cs typeface="B Nazanin" panose="00000400000000000000" pitchFamily="2" charset="-78"/>
              </a:rPr>
              <a:t>پیامبر </a:t>
            </a:r>
            <a:r>
              <a:rPr lang="fa-IR" sz="2400" dirty="0" smtClean="0">
                <a:solidFill>
                  <a:srgbClr val="336600"/>
                </a:solidFill>
                <a:cs typeface="B Nazanin" panose="00000400000000000000" pitchFamily="2" charset="-78"/>
              </a:rPr>
              <a:t>اکرم(صلی الله علیه و آله): </a:t>
            </a:r>
            <a:r>
              <a:rPr lang="fa-IR" sz="2400" dirty="0" smtClean="0">
                <a:cs typeface="B Nazanin" panose="00000400000000000000" pitchFamily="2" charset="-78"/>
              </a:rPr>
              <a:t>«همانا خدای متعال دوست دارد هرگاه بنده اش برای ملاقات برادرش روان می گردد، خود را برای او آماده سازد و زیبا نماید.»</a:t>
            </a:r>
            <a:r>
              <a:rPr lang="fa-IR" dirty="0" smtClean="0">
                <a:cs typeface="B Nazanin" panose="00000400000000000000" pitchFamily="2" charset="-78"/>
              </a:rPr>
              <a:t>(بحارالانوار، ج 76)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sz="2200" b="1" dirty="0" smtClean="0">
                <a:cs typeface="B Nazanin" panose="00000400000000000000" pitchFamily="2" charset="-78"/>
              </a:rPr>
              <a:t>5. عمل به وعده های داده شده</a:t>
            </a:r>
          </a:p>
          <a:p>
            <a:pPr algn="just" rtl="1"/>
            <a:r>
              <a:rPr lang="fa-IR" sz="2200" b="1" dirty="0" smtClean="0">
                <a:cs typeface="B Nazanin" panose="00000400000000000000" pitchFamily="2" charset="-78"/>
              </a:rPr>
              <a:t>6. مراعات ادب و وقار در گفتار و کردار</a:t>
            </a:r>
          </a:p>
          <a:p>
            <a:pPr algn="just" rtl="1"/>
            <a:r>
              <a:rPr lang="fa-IR" sz="2200" b="1" dirty="0" smtClean="0">
                <a:cs typeface="B Nazanin" panose="00000400000000000000" pitchFamily="2" charset="-78"/>
              </a:rPr>
              <a:t>7. رعایت عدالت در توزیع وقت و مدیریت کلاس</a:t>
            </a:r>
          </a:p>
        </p:txBody>
      </p:sp>
    </p:spTree>
    <p:extLst>
      <p:ext uri="{BB962C8B-B14F-4D97-AF65-F5344CB8AC3E}">
        <p14:creationId xmlns:p14="http://schemas.microsoft.com/office/powerpoint/2010/main" val="20656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dirty="0">
                <a:solidFill>
                  <a:srgbClr val="002060"/>
                </a:solidFill>
                <a:cs typeface="B Titr" panose="00000700000000000000" pitchFamily="2" charset="-78"/>
              </a:rPr>
              <a:t>جلسه </a:t>
            </a:r>
            <a:r>
              <a:rPr lang="fa-IR" dirty="0" smtClean="0">
                <a:solidFill>
                  <a:srgbClr val="002060"/>
                </a:solidFill>
                <a:cs typeface="B Titr" panose="00000700000000000000" pitchFamily="2" charset="-78"/>
              </a:rPr>
              <a:t>اوّل</a:t>
            </a:r>
            <a:endParaRPr lang="en-US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sz="3600" dirty="0">
                <a:solidFill>
                  <a:srgbClr val="0070C0"/>
                </a:solidFill>
                <a:cs typeface="B Titr" panose="00000700000000000000" pitchFamily="2" charset="-78"/>
              </a:rPr>
              <a:t>کلیات و پرسش های اصلی</a:t>
            </a:r>
            <a:endParaRPr lang="en-US" sz="36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endParaRPr lang="en-US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074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901521"/>
            <a:ext cx="9609668" cy="4736260"/>
          </a:xfrm>
        </p:spPr>
        <p:txBody>
          <a:bodyPr>
            <a:normAutofit/>
          </a:bodyPr>
          <a:lstStyle/>
          <a:p>
            <a:pPr algn="just" rtl="1"/>
            <a:endParaRPr lang="fa-IR" b="1" dirty="0" smtClean="0">
              <a:cs typeface="B Nazanin" panose="00000400000000000000" pitchFamily="2" charset="-78"/>
            </a:endParaRPr>
          </a:p>
          <a:p>
            <a:pPr algn="just" rtl="1"/>
            <a:endParaRPr lang="fa-IR" b="1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sz="2200" b="1" dirty="0" smtClean="0">
                <a:cs typeface="B Nazanin" panose="00000400000000000000" pitchFamily="2" charset="-78"/>
              </a:rPr>
              <a:t>8. </a:t>
            </a:r>
            <a:r>
              <a:rPr lang="fa-IR" sz="2200" b="1" dirty="0">
                <a:cs typeface="B Nazanin" panose="00000400000000000000" pitchFamily="2" charset="-78"/>
              </a:rPr>
              <a:t>توجه به ظرفیت فکری و ادبیات مخاطب در ارائه </a:t>
            </a:r>
            <a:r>
              <a:rPr lang="fa-IR" sz="2200" b="1" dirty="0" smtClean="0">
                <a:cs typeface="B Nazanin" panose="00000400000000000000" pitchFamily="2" charset="-78"/>
              </a:rPr>
              <a:t>دروس</a:t>
            </a:r>
          </a:p>
          <a:p>
            <a:pPr algn="just" rtl="1"/>
            <a:endParaRPr lang="fa-IR" sz="2200" b="1" dirty="0">
              <a:cs typeface="B Nazanin" panose="00000400000000000000" pitchFamily="2" charset="-78"/>
            </a:endParaRPr>
          </a:p>
          <a:p>
            <a:pPr algn="just" rtl="1"/>
            <a:r>
              <a:rPr lang="fa-IR" sz="2200" b="1" dirty="0">
                <a:cs typeface="B Nazanin" panose="00000400000000000000" pitchFamily="2" charset="-78"/>
              </a:rPr>
              <a:t>9. سنجیده گویی و گزیده گویی در تدریس: </a:t>
            </a:r>
          </a:p>
          <a:p>
            <a:pPr algn="just" rtl="1"/>
            <a:r>
              <a:rPr lang="fa-IR" sz="2200" dirty="0">
                <a:solidFill>
                  <a:srgbClr val="FF0000"/>
                </a:solidFill>
                <a:cs typeface="B Nazanin" panose="00000400000000000000" pitchFamily="2" charset="-78"/>
              </a:rPr>
              <a:t>*</a:t>
            </a:r>
            <a:r>
              <a:rPr lang="fa-IR" sz="2200" dirty="0">
                <a:cs typeface="B Nazanin" panose="00000400000000000000" pitchFamily="2" charset="-78"/>
              </a:rPr>
              <a:t> </a:t>
            </a:r>
            <a:r>
              <a:rPr lang="fa-IR" sz="2200" dirty="0">
                <a:solidFill>
                  <a:srgbClr val="336600"/>
                </a:solidFill>
                <a:cs typeface="B Nazanin" panose="00000400000000000000" pitchFamily="2" charset="-78"/>
              </a:rPr>
              <a:t>پیامبراکرم </a:t>
            </a:r>
            <a:r>
              <a:rPr lang="fa-IR" sz="2200" dirty="0" smtClean="0">
                <a:solidFill>
                  <a:srgbClr val="336600"/>
                </a:solidFill>
                <a:cs typeface="B Nazanin" panose="00000400000000000000" pitchFamily="2" charset="-78"/>
              </a:rPr>
              <a:t>(صلی الله علیه و آله): </a:t>
            </a:r>
            <a:r>
              <a:rPr lang="fa-IR" sz="2200" dirty="0" smtClean="0">
                <a:cs typeface="B Nazanin" panose="00000400000000000000" pitchFamily="2" charset="-78"/>
              </a:rPr>
              <a:t>«ای ابوذر، کلام اضافی را رها کن و تنها به آن میزان که نیازت را برآورده کند بسنده نما.»</a:t>
            </a:r>
            <a:r>
              <a:rPr lang="fa-IR" dirty="0" smtClean="0">
                <a:cs typeface="B Nazanin" panose="00000400000000000000" pitchFamily="2" charset="-78"/>
              </a:rPr>
              <a:t>(وسائل الشیعه، ج12، ص 188)</a:t>
            </a:r>
            <a:endParaRPr lang="fa-IR" sz="2200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sz="2200" dirty="0">
                <a:solidFill>
                  <a:srgbClr val="FF0000"/>
                </a:solidFill>
                <a:cs typeface="B Nazanin" panose="00000400000000000000" pitchFamily="2" charset="-78"/>
              </a:rPr>
              <a:t>*</a:t>
            </a:r>
            <a:r>
              <a:rPr lang="fa-IR" sz="2200" dirty="0">
                <a:cs typeface="B Nazanin" panose="00000400000000000000" pitchFamily="2" charset="-78"/>
              </a:rPr>
              <a:t> </a:t>
            </a:r>
            <a:r>
              <a:rPr lang="fa-IR" sz="2200" dirty="0">
                <a:solidFill>
                  <a:srgbClr val="336600"/>
                </a:solidFill>
                <a:cs typeface="B Nazanin" panose="00000400000000000000" pitchFamily="2" charset="-78"/>
              </a:rPr>
              <a:t>امام </a:t>
            </a:r>
            <a:r>
              <a:rPr lang="fa-IR" sz="2200" dirty="0" smtClean="0">
                <a:solidFill>
                  <a:srgbClr val="336600"/>
                </a:solidFill>
                <a:cs typeface="B Nazanin" panose="00000400000000000000" pitchFamily="2" charset="-78"/>
              </a:rPr>
              <a:t>سجاد(علیه السّلام): </a:t>
            </a:r>
            <a:r>
              <a:rPr lang="fa-IR" sz="2200" dirty="0" smtClean="0">
                <a:cs typeface="B Nazanin" panose="00000400000000000000" pitchFamily="2" charset="-78"/>
              </a:rPr>
              <a:t>« از جمله حقوق نصحیحت خواه آن است که با کلامی با وی سخن بگویی که عقل او طاقت و توان آن را داشته باشد، زیرا هر عقلی دارای قدرت و درجه ای از فهم است.»</a:t>
            </a:r>
            <a:r>
              <a:rPr lang="fa-IR" dirty="0" smtClean="0">
                <a:cs typeface="B Nazanin" panose="00000400000000000000" pitchFamily="2" charset="-78"/>
              </a:rPr>
              <a:t>(بحارالانوار، ج71، ص9)</a:t>
            </a:r>
            <a:endParaRPr lang="fa-IR" sz="2200" dirty="0" smtClean="0">
              <a:cs typeface="B Nazanin" panose="00000400000000000000" pitchFamily="2" charset="-78"/>
            </a:endParaRPr>
          </a:p>
          <a:p>
            <a:pPr algn="just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17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862885"/>
            <a:ext cx="9609668" cy="4774896"/>
          </a:xfrm>
        </p:spPr>
        <p:txBody>
          <a:bodyPr>
            <a:normAutofit/>
          </a:bodyPr>
          <a:lstStyle/>
          <a:p>
            <a:pPr algn="just" rtl="1"/>
            <a:endParaRPr lang="fa-IR" sz="2200" b="1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sz="2200" b="1" dirty="0" smtClean="0">
                <a:cs typeface="B Nazanin" panose="00000400000000000000" pitchFamily="2" charset="-78"/>
              </a:rPr>
              <a:t>10. </a:t>
            </a:r>
            <a:r>
              <a:rPr lang="fa-IR" sz="2200" b="1" dirty="0">
                <a:cs typeface="B Nazanin" panose="00000400000000000000" pitchFamily="2" charset="-78"/>
              </a:rPr>
              <a:t>مواجهه مشوقانه و رشد دهنده با دانشجویان نخبه و موفق و متعهد به عنوان سرمایه های </a:t>
            </a:r>
            <a:r>
              <a:rPr lang="fa-IR" sz="2200" b="1" dirty="0" smtClean="0">
                <a:cs typeface="B Nazanin" panose="00000400000000000000" pitchFamily="2" charset="-78"/>
              </a:rPr>
              <a:t>علمی</a:t>
            </a:r>
          </a:p>
          <a:p>
            <a:pPr algn="just" rtl="1"/>
            <a:endParaRPr lang="fa-IR" sz="2200" b="1" dirty="0">
              <a:cs typeface="B Nazanin" panose="00000400000000000000" pitchFamily="2" charset="-78"/>
            </a:endParaRPr>
          </a:p>
          <a:p>
            <a:pPr algn="just" rtl="1"/>
            <a:r>
              <a:rPr lang="fa-IR" sz="2200" b="1" dirty="0">
                <a:cs typeface="B Nazanin" panose="00000400000000000000" pitchFamily="2" charset="-78"/>
              </a:rPr>
              <a:t>11. مواجهه مشفقانه با دانشجویان آسیب دیده(بیمار، مصیبت دیده و </a:t>
            </a:r>
            <a:r>
              <a:rPr lang="fa-IR" sz="2200" b="1" dirty="0" smtClean="0">
                <a:cs typeface="B Nazanin" panose="00000400000000000000" pitchFamily="2" charset="-78"/>
              </a:rPr>
              <a:t>...)</a:t>
            </a:r>
          </a:p>
          <a:p>
            <a:pPr algn="just" rtl="1"/>
            <a:endParaRPr lang="fa-IR" sz="2200" b="1" dirty="0">
              <a:cs typeface="B Nazanin" panose="00000400000000000000" pitchFamily="2" charset="-78"/>
            </a:endParaRPr>
          </a:p>
          <a:p>
            <a:pPr algn="just" rtl="1"/>
            <a:r>
              <a:rPr lang="fa-IR" sz="2200" b="1" dirty="0">
                <a:cs typeface="B Nazanin" panose="00000400000000000000" pitchFamily="2" charset="-78"/>
              </a:rPr>
              <a:t>12. ترغیب دانشجویان به تحقیقات کلاسی(انفرادی - گروهی</a:t>
            </a:r>
            <a:r>
              <a:rPr lang="fa-IR" sz="2200" b="1" dirty="0" smtClean="0">
                <a:cs typeface="B Nazanin" panose="00000400000000000000" pitchFamily="2" charset="-78"/>
              </a:rPr>
              <a:t>)</a:t>
            </a:r>
          </a:p>
          <a:p>
            <a:pPr algn="just" rtl="1"/>
            <a:endParaRPr lang="fa-IR" sz="2200" b="1" dirty="0">
              <a:cs typeface="B Nazanin" panose="00000400000000000000" pitchFamily="2" charset="-78"/>
            </a:endParaRPr>
          </a:p>
          <a:p>
            <a:pPr algn="just" rtl="1"/>
            <a:r>
              <a:rPr lang="fa-IR" sz="2200" b="1" dirty="0">
                <a:cs typeface="B Nazanin" panose="00000400000000000000" pitchFamily="2" charset="-78"/>
              </a:rPr>
              <a:t>13. حفظ نشاط علمی و تنوع در کلاس با ایجاد زمینه های فعالیت و تفکر جمعی دانشجویان درباره موضوع درس</a:t>
            </a:r>
          </a:p>
          <a:p>
            <a:pPr algn="r" rt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960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2060"/>
                </a:solidFill>
                <a:cs typeface="B Titr" panose="00000700000000000000" pitchFamily="2" charset="-78"/>
              </a:rPr>
              <a:t>جلسه چـهارم</a:t>
            </a:r>
            <a:endParaRPr lang="en-US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fa-IR" sz="3600" dirty="0" smtClean="0">
                <a:solidFill>
                  <a:srgbClr val="0070C0"/>
                </a:solidFill>
                <a:cs typeface="B Titr" panose="00000700000000000000" pitchFamily="2" charset="-78"/>
              </a:rPr>
              <a:t>اخــلاق تـدریـس (2)</a:t>
            </a:r>
            <a:endParaRPr lang="en-US" sz="3600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34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811369"/>
            <a:ext cx="9609668" cy="4826412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solidFill>
                  <a:srgbClr val="2896C8"/>
                </a:solidFill>
                <a:cs typeface="B Titr" panose="00000700000000000000" pitchFamily="2" charset="-78"/>
              </a:rPr>
              <a:t>ج) در مواجهه با سوالات، نظرات و انتقادات دانشجویان:</a:t>
            </a:r>
          </a:p>
          <a:p>
            <a:pPr algn="just" rtl="1"/>
            <a:r>
              <a:rPr lang="fa-IR" sz="2200" b="1" dirty="0" smtClean="0">
                <a:cs typeface="B Nazanin" panose="00000400000000000000" pitchFamily="2" charset="-78"/>
              </a:rPr>
              <a:t>1. استقبال از پرسش و تقویت روحیه پرسشگری علمی در دانشجویان 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200" dirty="0" smtClean="0">
                <a:solidFill>
                  <a:srgbClr val="336600"/>
                </a:solidFill>
                <a:cs typeface="B Nazanin" panose="00000400000000000000" pitchFamily="2" charset="-78"/>
              </a:rPr>
              <a:t>امام صادق(علیه السّلام): </a:t>
            </a:r>
            <a:r>
              <a:rPr lang="fa-IR" sz="2200" dirty="0" smtClean="0">
                <a:cs typeface="B Nazanin" panose="00000400000000000000" pitchFamily="2" charset="-78"/>
              </a:rPr>
              <a:t>«بر این علم قفلی است و کلیدش پرسش است.»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endParaRPr lang="fa-IR" sz="2200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sz="2200" b="1" dirty="0" smtClean="0">
                <a:cs typeface="B Nazanin" panose="00000400000000000000" pitchFamily="2" charset="-78"/>
              </a:rPr>
              <a:t>2. ترغیب دانشجویان به مشارکت فعال در مباحث علمی</a:t>
            </a:r>
          </a:p>
          <a:p>
            <a:pPr algn="just" rtl="1"/>
            <a:endParaRPr lang="fa-IR" sz="2200" b="1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sz="2200" b="1" dirty="0" smtClean="0">
                <a:cs typeface="B Nazanin" panose="00000400000000000000" pitchFamily="2" charset="-78"/>
              </a:rPr>
              <a:t>3. اعمال حوصله و دقت در استماع و فهم دقیق مقصود پرسشگر</a:t>
            </a:r>
          </a:p>
          <a:p>
            <a:pPr algn="just" rtl="1"/>
            <a:r>
              <a:rPr lang="fa-IR" sz="2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*</a:t>
            </a:r>
            <a:r>
              <a:rPr lang="fa-IR" sz="2200" dirty="0" smtClean="0">
                <a:cs typeface="B Nazanin" panose="00000400000000000000" pitchFamily="2" charset="-78"/>
              </a:rPr>
              <a:t> </a:t>
            </a:r>
            <a:r>
              <a:rPr lang="fa-IR" sz="2200" dirty="0" smtClean="0">
                <a:solidFill>
                  <a:srgbClr val="336600"/>
                </a:solidFill>
                <a:cs typeface="B Nazanin" panose="00000400000000000000" pitchFamily="2" charset="-78"/>
              </a:rPr>
              <a:t>امام علی (علیه السّلام): </a:t>
            </a:r>
            <a:r>
              <a:rPr lang="fa-IR" sz="2200" dirty="0" smtClean="0">
                <a:cs typeface="B Nazanin" panose="00000400000000000000" pitchFamily="2" charset="-78"/>
              </a:rPr>
              <a:t>«گوش خود را به خوب شنیدن عادت ده.»</a:t>
            </a:r>
          </a:p>
          <a:p>
            <a:pPr algn="just" rtl="1"/>
            <a:r>
              <a:rPr lang="fa-IR" sz="2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*</a:t>
            </a:r>
            <a:r>
              <a:rPr lang="fa-IR" sz="2200" dirty="0" smtClean="0">
                <a:cs typeface="B Nazanin" panose="00000400000000000000" pitchFamily="2" charset="-78"/>
              </a:rPr>
              <a:t> </a:t>
            </a:r>
            <a:r>
              <a:rPr lang="fa-IR" sz="2200" dirty="0" smtClean="0">
                <a:solidFill>
                  <a:srgbClr val="336600"/>
                </a:solidFill>
                <a:cs typeface="B Nazanin" panose="00000400000000000000" pitchFamily="2" charset="-78"/>
              </a:rPr>
              <a:t>امام علی(علیه السّلام): </a:t>
            </a:r>
            <a:r>
              <a:rPr lang="fa-IR" sz="2200" dirty="0" smtClean="0">
                <a:cs typeface="B Nazanin" panose="00000400000000000000" pitchFamily="2" charset="-78"/>
              </a:rPr>
              <a:t>«هرکس شنیدن خود را نیکو گرداند، در رسیدن به سود و فایده تعجیل نموده است.» </a:t>
            </a:r>
            <a:r>
              <a:rPr lang="fa-IR" dirty="0" smtClean="0">
                <a:cs typeface="B Nazanin" panose="00000400000000000000" pitchFamily="2" charset="-78"/>
              </a:rPr>
              <a:t>(غررالحکم)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607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6648" y="951399"/>
            <a:ext cx="10238703" cy="4955201"/>
          </a:xfrm>
        </p:spPr>
        <p:txBody>
          <a:bodyPr>
            <a:noAutofit/>
          </a:bodyPr>
          <a:lstStyle/>
          <a:p>
            <a:pPr algn="just" rtl="1"/>
            <a:endParaRPr lang="fa-IR" sz="2200" b="1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sz="2200" b="1" dirty="0">
                <a:cs typeface="B Nazanin" panose="00000400000000000000" pitchFamily="2" charset="-78"/>
              </a:rPr>
              <a:t>4. استفاده از توان فکری دانشجویان برای پاسخ به پرسش ها، با هدایت و جمع بندی استاد</a:t>
            </a:r>
          </a:p>
          <a:p>
            <a:pPr algn="just" rtl="1"/>
            <a:r>
              <a:rPr lang="fa-IR" sz="2200" b="1" dirty="0" smtClean="0">
                <a:cs typeface="B Nazanin" panose="00000400000000000000" pitchFamily="2" charset="-78"/>
              </a:rPr>
              <a:t>5</a:t>
            </a:r>
            <a:r>
              <a:rPr lang="fa-IR" sz="2200" b="1" dirty="0">
                <a:cs typeface="B Nazanin" panose="00000400000000000000" pitchFamily="2" charset="-78"/>
              </a:rPr>
              <a:t>. پاسخگویی دقیق، هوشمندانه و اقناعی به پرسش </a:t>
            </a:r>
            <a:r>
              <a:rPr lang="fa-IR" sz="2200" b="1" dirty="0" smtClean="0">
                <a:cs typeface="B Nazanin" panose="00000400000000000000" pitchFamily="2" charset="-78"/>
              </a:rPr>
              <a:t>ها</a:t>
            </a:r>
          </a:p>
          <a:p>
            <a:pPr algn="just" rtl="1"/>
            <a:endParaRPr lang="fa-IR" sz="2200" b="1" dirty="0">
              <a:cs typeface="B Nazanin" panose="00000400000000000000" pitchFamily="2" charset="-78"/>
            </a:endParaRPr>
          </a:p>
          <a:p>
            <a:pPr algn="just" rtl="1"/>
            <a:r>
              <a:rPr lang="fa-IR" sz="2200" b="1" dirty="0">
                <a:cs typeface="B Nazanin" panose="00000400000000000000" pitchFamily="2" charset="-78"/>
              </a:rPr>
              <a:t>6. جسارت و شجاعت گفتن «نمی دانم» در صورت عدم اطلاع کافی از موضوع پرسش</a:t>
            </a:r>
          </a:p>
          <a:p>
            <a:pPr algn="just" rtl="1"/>
            <a:r>
              <a:rPr lang="fa-IR" sz="2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*</a:t>
            </a:r>
            <a:r>
              <a:rPr lang="fa-IR" sz="2200" dirty="0" smtClean="0">
                <a:cs typeface="B Nazanin" panose="00000400000000000000" pitchFamily="2" charset="-78"/>
              </a:rPr>
              <a:t> </a:t>
            </a:r>
            <a:r>
              <a:rPr lang="fa-IR" sz="2200" dirty="0" smtClean="0">
                <a:solidFill>
                  <a:srgbClr val="336600"/>
                </a:solidFill>
                <a:cs typeface="B Nazanin" panose="00000400000000000000" pitchFamily="2" charset="-78"/>
              </a:rPr>
              <a:t>امام </a:t>
            </a:r>
            <a:r>
              <a:rPr lang="fa-IR" sz="2200" dirty="0">
                <a:solidFill>
                  <a:srgbClr val="336600"/>
                </a:solidFill>
                <a:cs typeface="B Nazanin" panose="00000400000000000000" pitchFamily="2" charset="-78"/>
              </a:rPr>
              <a:t>صادق علیه السّلام: </a:t>
            </a:r>
            <a:r>
              <a:rPr lang="fa-IR" sz="2200" dirty="0">
                <a:cs typeface="B Nazanin" panose="00000400000000000000" pitchFamily="2" charset="-78"/>
              </a:rPr>
              <a:t>«وقتی از عالم چیزی را پرسیدند که نمی داند، از گفتن اینکه از این مساله آگاهی ندارم، شرم نکند.»</a:t>
            </a:r>
          </a:p>
          <a:p>
            <a:pPr algn="just" rtl="1"/>
            <a:r>
              <a:rPr lang="fa-IR" sz="2200" dirty="0" smtClean="0">
                <a:cs typeface="B Nazanin" panose="00000400000000000000" pitchFamily="2" charset="-78"/>
              </a:rPr>
              <a:t>و </a:t>
            </a:r>
            <a:r>
              <a:rPr lang="fa-IR" sz="2200" dirty="0">
                <a:cs typeface="B Nazanin" panose="00000400000000000000" pitchFamily="2" charset="-78"/>
              </a:rPr>
              <a:t>نیز به مفضب ابن یزید فرمودند: «تو را از دو صفت باز می دارم که هلاکت مردان در آن است، از اینکه به باطل دین داری کنی و اینکه ندانسته به مردم فتوا دهی یا با ندانسته ها دین داری کنی.»</a:t>
            </a:r>
            <a:r>
              <a:rPr lang="fa-IR" dirty="0">
                <a:cs typeface="B Nazanin" panose="00000400000000000000" pitchFamily="2" charset="-78"/>
              </a:rPr>
              <a:t>(الکافی، ج1، ص 42</a:t>
            </a:r>
            <a:r>
              <a:rPr lang="fa-IR" dirty="0" smtClean="0">
                <a:cs typeface="B Nazanin" panose="00000400000000000000" pitchFamily="2" charset="-78"/>
              </a:rPr>
              <a:t>)</a:t>
            </a:r>
          </a:p>
          <a:p>
            <a:pPr algn="just" rtl="1"/>
            <a:endParaRPr lang="fa-IR" dirty="0">
              <a:cs typeface="B Nazanin" panose="00000400000000000000" pitchFamily="2" charset="-78"/>
            </a:endParaRPr>
          </a:p>
          <a:p>
            <a:pPr algn="just" rtl="1"/>
            <a:endParaRPr lang="en-US" sz="22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250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888642"/>
            <a:ext cx="9609668" cy="4749139"/>
          </a:xfrm>
        </p:spPr>
        <p:txBody>
          <a:bodyPr>
            <a:normAutofit/>
          </a:bodyPr>
          <a:lstStyle/>
          <a:p>
            <a:pPr algn="r" rtl="1"/>
            <a:endParaRPr lang="fa-IR" sz="2200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200" b="1" dirty="0">
                <a:cs typeface="B Nazanin" panose="00000400000000000000" pitchFamily="2" charset="-78"/>
              </a:rPr>
              <a:t>7. پذیرش انتقادات سازنده و موثر </a:t>
            </a:r>
            <a:r>
              <a:rPr lang="fa-IR" sz="2200" b="1" dirty="0" smtClean="0">
                <a:cs typeface="B Nazanin" panose="00000400000000000000" pitchFamily="2" charset="-78"/>
              </a:rPr>
              <a:t>دانشجویان</a:t>
            </a:r>
          </a:p>
          <a:p>
            <a:pPr algn="r" rtl="1"/>
            <a:endParaRPr lang="fa-IR" sz="2200" b="1" dirty="0">
              <a:cs typeface="B Nazanin" panose="00000400000000000000" pitchFamily="2" charset="-78"/>
            </a:endParaRPr>
          </a:p>
          <a:p>
            <a:pPr algn="r" rtl="1"/>
            <a:r>
              <a:rPr lang="fa-IR" sz="2200" b="1" dirty="0" smtClean="0">
                <a:cs typeface="B Nazanin" panose="00000400000000000000" pitchFamily="2" charset="-78"/>
              </a:rPr>
              <a:t>8. </a:t>
            </a:r>
            <a:r>
              <a:rPr lang="fa-IR" sz="2200" b="1" dirty="0">
                <a:cs typeface="B Nazanin" panose="00000400000000000000" pitchFamily="2" charset="-78"/>
              </a:rPr>
              <a:t>آموزش اجمالی اصول و آداب پرسش و نقد به </a:t>
            </a:r>
            <a:r>
              <a:rPr lang="fa-IR" sz="2200" b="1" dirty="0" smtClean="0">
                <a:cs typeface="B Nazanin" panose="00000400000000000000" pitchFamily="2" charset="-78"/>
              </a:rPr>
              <a:t>دانشجویان</a:t>
            </a:r>
          </a:p>
          <a:p>
            <a:pPr algn="r" rtl="1"/>
            <a:endParaRPr lang="fa-IR" sz="2200" b="1" dirty="0">
              <a:cs typeface="B Nazanin" panose="00000400000000000000" pitchFamily="2" charset="-78"/>
            </a:endParaRPr>
          </a:p>
          <a:p>
            <a:pPr algn="r" rtl="1"/>
            <a:r>
              <a:rPr lang="fa-IR" sz="2200" b="1" dirty="0">
                <a:cs typeface="B Nazanin" panose="00000400000000000000" pitchFamily="2" charset="-78"/>
              </a:rPr>
              <a:t>9. اجتناب از متراکم شدن پرسش ها و پاسخ های متراکم</a:t>
            </a:r>
          </a:p>
          <a:p>
            <a:pPr algn="r" rtl="1"/>
            <a:r>
              <a:rPr lang="fa-IR" sz="22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*</a:t>
            </a:r>
            <a:r>
              <a:rPr lang="fa-IR" sz="2200" dirty="0" smtClean="0">
                <a:solidFill>
                  <a:srgbClr val="336600"/>
                </a:solidFill>
                <a:cs typeface="B Nazanin" panose="00000400000000000000" pitchFamily="2" charset="-78"/>
              </a:rPr>
              <a:t> امام علی علیه السّلام: </a:t>
            </a:r>
            <a:r>
              <a:rPr lang="fa-IR" sz="2200" dirty="0" smtClean="0">
                <a:cs typeface="B Nazanin" panose="00000400000000000000" pitchFamily="2" charset="-78"/>
              </a:rPr>
              <a:t>«هرگاه پاسخ ها متراکم گردد، جواب درست، مخفی می ماند.» </a:t>
            </a:r>
            <a:r>
              <a:rPr lang="fa-IR" dirty="0" smtClean="0">
                <a:cs typeface="B Nazanin" panose="00000400000000000000" pitchFamily="2" charset="-78"/>
              </a:rPr>
              <a:t>(نهج البلاغه)</a:t>
            </a:r>
          </a:p>
          <a:p>
            <a:pPr algn="r" rtl="1"/>
            <a:endParaRPr lang="fa-IR" sz="22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200" b="1" dirty="0" smtClean="0">
                <a:cs typeface="B Nazanin" panose="00000400000000000000" pitchFamily="2" charset="-78"/>
              </a:rPr>
              <a:t>10</a:t>
            </a:r>
            <a:r>
              <a:rPr lang="fa-IR" sz="2200" b="1" dirty="0">
                <a:cs typeface="B Nazanin" panose="00000400000000000000" pitchFamily="2" charset="-78"/>
              </a:rPr>
              <a:t>. نظر سنجی از دانشجویان در مورد کارنامه علمی و آموزشی خویش(کتبی - شفاهی)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22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1004552"/>
            <a:ext cx="9609668" cy="4633229"/>
          </a:xfrm>
        </p:spPr>
        <p:txBody>
          <a:bodyPr>
            <a:normAutofit/>
          </a:bodyPr>
          <a:lstStyle/>
          <a:p>
            <a:pPr algn="just" rtl="1"/>
            <a:endParaRPr lang="fa-IR" sz="2200" dirty="0" smtClean="0">
              <a:cs typeface="B Titr" panose="00000700000000000000" pitchFamily="2" charset="-78"/>
            </a:endParaRPr>
          </a:p>
          <a:p>
            <a:pPr algn="just" rtl="1"/>
            <a:r>
              <a:rPr lang="fa-IR" sz="2400" dirty="0" smtClean="0">
                <a:solidFill>
                  <a:srgbClr val="2896C8"/>
                </a:solidFill>
                <a:cs typeface="B Titr" panose="00000700000000000000" pitchFamily="2" charset="-78"/>
              </a:rPr>
              <a:t>د) کدهای مربوط به ارزشیابی و سنجش</a:t>
            </a:r>
          </a:p>
          <a:p>
            <a:pPr algn="just" rtl="1"/>
            <a:r>
              <a:rPr lang="fa-IR" sz="2200" b="1" dirty="0" smtClean="0">
                <a:cs typeface="B Nazanin" panose="00000400000000000000" pitchFamily="2" charset="-78"/>
              </a:rPr>
              <a:t>1. داشتن نگرش واقع بینانه، منصفانه و رشد دهنده به مقوله ارزشیابی و سنجش</a:t>
            </a:r>
          </a:p>
          <a:p>
            <a:pPr algn="just" rtl="1"/>
            <a:r>
              <a:rPr lang="fa-IR" sz="2200" b="1" dirty="0" smtClean="0">
                <a:cs typeface="B Nazanin" panose="00000400000000000000" pitchFamily="2" charset="-78"/>
              </a:rPr>
              <a:t>2. طراحی پرسش های گویا و بدون ابهام در تعداد قابل قبول و با بارم بندی منطقی</a:t>
            </a:r>
          </a:p>
          <a:p>
            <a:pPr algn="just" rtl="1"/>
            <a:r>
              <a:rPr lang="fa-IR" sz="2200" b="1" dirty="0" smtClean="0">
                <a:cs typeface="B Nazanin" panose="00000400000000000000" pitchFamily="2" charset="-78"/>
              </a:rPr>
              <a:t>3. طراحی پرسش های امتحانی از محدوده تعیین شده و مورد توافق</a:t>
            </a:r>
          </a:p>
          <a:p>
            <a:pPr algn="just" rtl="1"/>
            <a:r>
              <a:rPr lang="fa-IR" sz="2200" b="1" dirty="0" smtClean="0">
                <a:cs typeface="B Nazanin" panose="00000400000000000000" pitchFamily="2" charset="-78"/>
              </a:rPr>
              <a:t>4. رعایت عدل و انصاف در ارزیابی آزمون</a:t>
            </a:r>
          </a:p>
          <a:p>
            <a:pPr algn="just" rtl="1"/>
            <a:r>
              <a:rPr lang="fa-IR" sz="2200" b="1" dirty="0" smtClean="0">
                <a:cs typeface="B Nazanin" panose="00000400000000000000" pitchFamily="2" charset="-78"/>
              </a:rPr>
              <a:t>5. نگاه کارنامه ای به تلاش های علمی دانشجویان در طول ترم در ارزیابی نهایی</a:t>
            </a:r>
          </a:p>
          <a:p>
            <a:pPr algn="just" rtl="1"/>
            <a:endParaRPr lang="en-US" sz="2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7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978794"/>
            <a:ext cx="9609668" cy="4658987"/>
          </a:xfrm>
        </p:spPr>
        <p:txBody>
          <a:bodyPr/>
          <a:lstStyle/>
          <a:p>
            <a:pPr algn="just" rtl="1"/>
            <a:endParaRPr lang="fa-IR" sz="2200" dirty="0" smtClean="0">
              <a:cs typeface="B Titr" panose="00000700000000000000" pitchFamily="2" charset="-78"/>
            </a:endParaRPr>
          </a:p>
          <a:p>
            <a:pPr algn="just" rtl="1"/>
            <a:r>
              <a:rPr lang="fa-IR" sz="2400" dirty="0" smtClean="0">
                <a:solidFill>
                  <a:srgbClr val="2896C8"/>
                </a:solidFill>
                <a:cs typeface="B Titr" panose="00000700000000000000" pitchFamily="2" charset="-78"/>
              </a:rPr>
              <a:t>ه) کدهای مربوط به اخلاق هدایت پایان نامه ها و داوری</a:t>
            </a:r>
          </a:p>
          <a:p>
            <a:pPr algn="just" rtl="1"/>
            <a:r>
              <a:rPr lang="fa-IR" sz="2200" b="1" dirty="0" smtClean="0">
                <a:cs typeface="B Nazanin" panose="00000400000000000000" pitchFamily="2" charset="-78"/>
              </a:rPr>
              <a:t>1. عدم پذیرش پایان نامه در غیر حوزه تخصصی</a:t>
            </a:r>
          </a:p>
          <a:p>
            <a:pPr algn="just" rtl="1"/>
            <a:r>
              <a:rPr lang="fa-IR" sz="2200" b="1" dirty="0" smtClean="0">
                <a:cs typeface="B Nazanin" panose="00000400000000000000" pitchFamily="2" charset="-78"/>
              </a:rPr>
              <a:t>2. عدم پذیرش تعداد زیاد پایان نامه ها</a:t>
            </a:r>
          </a:p>
          <a:p>
            <a:pPr algn="just" rtl="1"/>
            <a:r>
              <a:rPr lang="fa-IR" sz="2200" b="1" dirty="0" smtClean="0">
                <a:cs typeface="B Nazanin" panose="00000400000000000000" pitchFamily="2" charset="-78"/>
              </a:rPr>
              <a:t>3. آگاه ساختن دانشجویان از اهمیت فرصت نگارش پایان نامه برای ارتقاء سطح دانشی خود و پرهیز از برخورد سطحی با آن</a:t>
            </a:r>
          </a:p>
          <a:p>
            <a:pPr algn="just" rtl="1"/>
            <a:r>
              <a:rPr lang="fa-IR" sz="2200" b="1" dirty="0" smtClean="0">
                <a:cs typeface="B Nazanin" panose="00000400000000000000" pitchFamily="2" charset="-78"/>
              </a:rPr>
              <a:t>4. تعقیب دانشجویان به انتخاب موضوع های مفید تر و مسائل دارای اولویت</a:t>
            </a:r>
          </a:p>
          <a:p>
            <a:pPr algn="just" rtl="1"/>
            <a:r>
              <a:rPr lang="fa-IR" sz="2200" b="1" dirty="0" smtClean="0">
                <a:cs typeface="B Nazanin" panose="00000400000000000000" pitchFamily="2" charset="-78"/>
              </a:rPr>
              <a:t>5. ارائه تصویری روشن از قلم و میزان کمک فکری استادان راهنما و مشاور به دانشجوی متقاضی</a:t>
            </a:r>
          </a:p>
        </p:txBody>
      </p:sp>
    </p:spTree>
    <p:extLst>
      <p:ext uri="{BB962C8B-B14F-4D97-AF65-F5344CB8AC3E}">
        <p14:creationId xmlns:p14="http://schemas.microsoft.com/office/powerpoint/2010/main" val="350649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1068946"/>
            <a:ext cx="9609668" cy="4568835"/>
          </a:xfrm>
        </p:spPr>
        <p:txBody>
          <a:bodyPr>
            <a:noAutofit/>
          </a:bodyPr>
          <a:lstStyle/>
          <a:p>
            <a:pPr algn="r" rtl="1"/>
            <a:endParaRPr lang="fa-IR" sz="2200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200" b="1" dirty="0" smtClean="0">
                <a:cs typeface="B Nazanin" panose="00000400000000000000" pitchFamily="2" charset="-78"/>
              </a:rPr>
              <a:t>6</a:t>
            </a:r>
            <a:r>
              <a:rPr lang="fa-IR" sz="2200" b="1" dirty="0">
                <a:cs typeface="B Nazanin" panose="00000400000000000000" pitchFamily="2" charset="-78"/>
              </a:rPr>
              <a:t>. اختصاص وقت کافی برای بررسی و راهنمایی پایان نامه ها</a:t>
            </a:r>
          </a:p>
          <a:p>
            <a:pPr algn="r" rtl="1"/>
            <a:r>
              <a:rPr lang="fa-IR" sz="2200" b="1" dirty="0">
                <a:cs typeface="B Nazanin" panose="00000400000000000000" pitchFamily="2" charset="-78"/>
              </a:rPr>
              <a:t>7. احترام به شجاعت و جسارت دانشجو در طرح ایده های خلاق و یافته های نو</a:t>
            </a:r>
          </a:p>
          <a:p>
            <a:pPr algn="r" rtl="1"/>
            <a:r>
              <a:rPr lang="fa-IR" sz="2200" b="1" dirty="0">
                <a:cs typeface="B Nazanin" panose="00000400000000000000" pitchFamily="2" charset="-78"/>
              </a:rPr>
              <a:t>8. مطالعه دقیق و کامل پایان نامه</a:t>
            </a:r>
          </a:p>
          <a:p>
            <a:pPr algn="r" rtl="1"/>
            <a:r>
              <a:rPr lang="fa-IR" sz="2200" b="1" dirty="0">
                <a:cs typeface="B Nazanin" panose="00000400000000000000" pitchFamily="2" charset="-78"/>
              </a:rPr>
              <a:t>9. رعایت عدالت و انصاف در داوری و ارزیابی </a:t>
            </a:r>
            <a:endParaRPr lang="en-US" sz="2200" b="1" dirty="0">
              <a:cs typeface="B Nazanin" panose="00000400000000000000" pitchFamily="2" charset="-78"/>
            </a:endParaRPr>
          </a:p>
          <a:p>
            <a:pPr algn="r" rtl="1"/>
            <a:r>
              <a:rPr lang="fa-IR" sz="2200" b="1" dirty="0" smtClean="0">
                <a:cs typeface="B Nazanin" panose="00000400000000000000" pitchFamily="2" charset="-78"/>
              </a:rPr>
              <a:t>10. پرهیز از شتاب زدگی و سهل گیری در داوری پایان نامه</a:t>
            </a:r>
          </a:p>
          <a:p>
            <a:pPr algn="r" rtl="1"/>
            <a:r>
              <a:rPr lang="fa-IR" sz="2200" b="1" dirty="0" smtClean="0">
                <a:cs typeface="B Nazanin" panose="00000400000000000000" pitchFamily="2" charset="-78"/>
              </a:rPr>
              <a:t>11. حفظ استقلال استاد داور در جلسه دفاع</a:t>
            </a:r>
          </a:p>
          <a:p>
            <a:pPr algn="r" rtl="1"/>
            <a:r>
              <a:rPr lang="fa-IR" sz="2200" b="1" dirty="0" smtClean="0">
                <a:cs typeface="B Nazanin" panose="00000400000000000000" pitchFamily="2" charset="-78"/>
              </a:rPr>
              <a:t>12. پرهیز از حقیر انگاری</a:t>
            </a:r>
          </a:p>
          <a:p>
            <a:pPr algn="r" rtl="1"/>
            <a:r>
              <a:rPr lang="fa-IR" sz="2200" b="1" dirty="0" smtClean="0">
                <a:cs typeface="B Nazanin" panose="00000400000000000000" pitchFamily="2" charset="-78"/>
              </a:rPr>
              <a:t>13. تقدم طرح نقاط قوت بر اشکالات در جلسه دفاع</a:t>
            </a:r>
            <a:endParaRPr lang="en-US" sz="22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36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جلسه پنجـم</a:t>
            </a:r>
            <a:endParaRPr lang="en-US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solidFill>
                  <a:srgbClr val="0070C0"/>
                </a:solidFill>
                <a:cs typeface="B Titr" panose="00000700000000000000" pitchFamily="2" charset="-78"/>
              </a:rPr>
              <a:t>استاد و ارتباط موثر تربیتی با دانشجویان</a:t>
            </a:r>
            <a:endParaRPr lang="en-US" sz="3200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83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537594"/>
            <a:ext cx="9601196" cy="1001214"/>
          </a:xfrm>
        </p:spPr>
        <p:txBody>
          <a:bodyPr>
            <a:noAutofit/>
          </a:bodyPr>
          <a:lstStyle/>
          <a:p>
            <a:pPr algn="r" rtl="1"/>
            <a:r>
              <a:rPr lang="fa-IR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1. مفهوم شناسی اخلاق</a:t>
            </a:r>
            <a:br>
              <a:rPr lang="fa-IR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</a:b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38808"/>
            <a:ext cx="9698862" cy="3825024"/>
          </a:xfrm>
        </p:spPr>
        <p:txBody>
          <a:bodyPr>
            <a:normAutofit fontScale="92500" lnSpcReduction="10000"/>
          </a:bodyPr>
          <a:lstStyle/>
          <a:p>
            <a:pPr marL="0" indent="0" algn="just" rtl="1">
              <a:buNone/>
            </a:pPr>
            <a:r>
              <a:rPr lang="fa-IR" dirty="0" smtClean="0">
                <a:ln w="0"/>
                <a:solidFill>
                  <a:srgbClr val="5D1C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الف) اخلاق در لغت:</a:t>
            </a:r>
          </a:p>
          <a:p>
            <a:pPr marL="0" indent="0" algn="just" rtl="1">
              <a:lnSpc>
                <a:spcPct val="120000"/>
              </a:lnSpc>
              <a:buNone/>
            </a:pPr>
            <a:r>
              <a:rPr lang="fa-IR" sz="2600" dirty="0" smtClean="0">
                <a:cs typeface="B Nazanin" panose="00000400000000000000" pitchFamily="2" charset="-78"/>
              </a:rPr>
              <a:t>اخلاق جمع مکسر «خُلق» است. خُلق: یعنی </a:t>
            </a:r>
            <a:r>
              <a:rPr lang="fa-IR" sz="26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ملکه نفسانی</a:t>
            </a:r>
            <a:r>
              <a:rPr lang="fa-IR" sz="2600" dirty="0" smtClean="0">
                <a:cs typeface="B Nazanin" panose="00000400000000000000" pitchFamily="2" charset="-78"/>
              </a:rPr>
              <a:t>، و ملکه به اموری اطلاق می شود که بر اثر تمرین و تکرار به عنوان یک عادت و رفتار ثابت برای انسان مبدل گردد. </a:t>
            </a:r>
          </a:p>
          <a:p>
            <a:pPr marL="0" indent="0" algn="just" rtl="1">
              <a:buNone/>
            </a:pPr>
            <a:r>
              <a:rPr lang="fa-IR" dirty="0" smtClean="0">
                <a:ln w="0"/>
                <a:solidFill>
                  <a:srgbClr val="5D1C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ب) اخلاق در اصطلاح:</a:t>
            </a:r>
          </a:p>
          <a:p>
            <a:pPr marL="0" indent="0" algn="just" rtl="1">
              <a:buNone/>
            </a:pPr>
            <a:r>
              <a:rPr lang="fa-IR" sz="2600" dirty="0" smtClean="0">
                <a:cs typeface="B Nazanin" panose="00000400000000000000" pitchFamily="2" charset="-78"/>
              </a:rPr>
              <a:t>تعریف رایج در نزد قُدما و اندیشمندان اسلامی</a:t>
            </a:r>
            <a:r>
              <a:rPr lang="fa-IR" sz="2200" dirty="0" smtClean="0">
                <a:cs typeface="B Nazanin" panose="00000400000000000000" pitchFamily="2" charset="-78"/>
              </a:rPr>
              <a:t>( فیض کاشانی، ابن مسکویه و...)، </a:t>
            </a:r>
            <a:r>
              <a:rPr lang="fa-IR" sz="2600" dirty="0" smtClean="0">
                <a:cs typeface="B Nazanin" panose="00000400000000000000" pitchFamily="2" charset="-78"/>
              </a:rPr>
              <a:t>«صفات و ویژگی های پایدار در نفس که موجب می شوند کارهای متناسب با آن صفات به طور خودجوش و بدون نیاز به تفکر و تأمّل از انسان صادر شود.» </a:t>
            </a:r>
            <a:r>
              <a:rPr lang="fa-IR" sz="2200" dirty="0" smtClean="0">
                <a:cs typeface="B Nazanin" panose="00000400000000000000" pitchFamily="2" charset="-78"/>
              </a:rPr>
              <a:t>(المهجه البیضاء...فیض کاشانی، ج5، ص 95)</a:t>
            </a:r>
          </a:p>
          <a:p>
            <a:pPr marL="0" indent="0" algn="just" rtl="1">
              <a:buNone/>
            </a:pPr>
            <a:r>
              <a:rPr lang="fa-IR" sz="2600" dirty="0" smtClean="0">
                <a:cs typeface="B Nazanin" panose="00000400000000000000" pitchFamily="2" charset="-78"/>
              </a:rPr>
              <a:t>«اخلاق حالت نفسانی است که بدون نیاز به تفکر و تأمّل آدمی را به سمت انجام کار حرکت می دهد.»</a:t>
            </a:r>
            <a:r>
              <a:rPr lang="fa-IR" sz="2200" dirty="0" smtClean="0">
                <a:cs typeface="B Nazanin" panose="00000400000000000000" pitchFamily="2" charset="-78"/>
              </a:rPr>
              <a:t>(ابوعلی مسکویه-کیمیای سعادت)</a:t>
            </a:r>
            <a:endParaRPr lang="en-US" sz="2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38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890" y="1606486"/>
            <a:ext cx="8462454" cy="1822514"/>
          </a:xfrm>
        </p:spPr>
        <p:txBody>
          <a:bodyPr>
            <a:normAutofit/>
          </a:bodyPr>
          <a:lstStyle/>
          <a:p>
            <a:r>
              <a:rPr lang="fa-IR" sz="4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1. مفهوم تربیت، منزلت تربیت و پرورش</a:t>
            </a:r>
            <a:endParaRPr lang="en-US" sz="4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425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645" y="1469271"/>
            <a:ext cx="9491730" cy="1822514"/>
          </a:xfrm>
        </p:spPr>
        <p:txBody>
          <a:bodyPr>
            <a:normAutofit/>
          </a:bodyPr>
          <a:lstStyle/>
          <a:p>
            <a:pPr rtl="1"/>
            <a:r>
              <a:rPr lang="fa-IR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2. عناصر موثّر در تربیت و نقش محوری استاد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476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3. الزامات، انتظارات در ایفای نقش تربیتی استاد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926" y="2556932"/>
            <a:ext cx="10536701" cy="3318936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fa-IR" sz="2200" dirty="0" smtClean="0">
                <a:solidFill>
                  <a:srgbClr val="0070C0"/>
                </a:solidFill>
                <a:cs typeface="B Titr" panose="00000700000000000000" pitchFamily="2" charset="-78"/>
              </a:rPr>
              <a:t>1-3. جان آرایی و تخلق به اخلاق فردی (خودسازی، مراقبه و محاسبه)</a:t>
            </a:r>
          </a:p>
          <a:p>
            <a:pPr marL="0" indent="0" algn="r" rtl="1">
              <a:buNone/>
            </a:pPr>
            <a:r>
              <a:rPr lang="fa-IR" sz="2200" dirty="0" smtClean="0">
                <a:solidFill>
                  <a:srgbClr val="0070C0"/>
                </a:solidFill>
                <a:cs typeface="B Titr" panose="00000700000000000000" pitchFamily="2" charset="-78"/>
              </a:rPr>
              <a:t>2-3. تبلور عینی اخلاق در بروز رفتارها(انطباق گفتار - کردار)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که از مظاهر:</a:t>
            </a:r>
          </a:p>
          <a:p>
            <a:pPr algn="r" rtl="1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نقش الگویی استاد </a:t>
            </a:r>
          </a:p>
          <a:p>
            <a:pPr algn="r" rtl="1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نقش آموزشی غیرمستقیم استاد در ابعاد آموزشی و تربیتی دانشجو </a:t>
            </a:r>
          </a:p>
          <a:p>
            <a:pPr algn="r" rtl="1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تربیت در سکوت</a:t>
            </a:r>
          </a:p>
          <a:p>
            <a:pPr algn="r" rtl="1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برنامه درسی پنهان</a:t>
            </a:r>
          </a:p>
        </p:txBody>
      </p:sp>
    </p:spTree>
    <p:extLst>
      <p:ext uri="{BB962C8B-B14F-4D97-AF65-F5344CB8AC3E}">
        <p14:creationId xmlns:p14="http://schemas.microsoft.com/office/powerpoint/2010/main" val="4554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1977" y="942535"/>
            <a:ext cx="9733092" cy="4852958"/>
          </a:xfrm>
        </p:spPr>
        <p:txBody>
          <a:bodyPr>
            <a:normAutofit/>
          </a:bodyPr>
          <a:lstStyle/>
          <a:p>
            <a:pPr algn="just" rtl="1"/>
            <a:endParaRPr lang="fa-IR" sz="2200" b="1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sz="21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3-3</a:t>
            </a:r>
            <a:r>
              <a:rPr lang="fa-IR" sz="2100" b="1" dirty="0">
                <a:solidFill>
                  <a:srgbClr val="0070C0"/>
                </a:solidFill>
                <a:cs typeface="B Titr" panose="00000700000000000000" pitchFamily="2" charset="-78"/>
              </a:rPr>
              <a:t>. ترغیب دانشجویان به خودشناسی و استفاده بهینه از سرمایه عمر</a:t>
            </a:r>
          </a:p>
          <a:p>
            <a:pPr algn="just" rtl="1"/>
            <a:r>
              <a:rPr lang="fa-IR" sz="2100" b="1" dirty="0">
                <a:solidFill>
                  <a:srgbClr val="0070C0"/>
                </a:solidFill>
                <a:cs typeface="B Titr" panose="00000700000000000000" pitchFamily="2" charset="-78"/>
              </a:rPr>
              <a:t>4-3. تلاش برای ارتقاء سطح اخلاقی و معنوی دانشجویان: </a:t>
            </a:r>
          </a:p>
          <a:p>
            <a:pPr algn="just" rtl="1"/>
            <a:r>
              <a:rPr lang="fa-IR" sz="2200" b="1" dirty="0" smtClean="0">
                <a:cs typeface="B Nazanin" panose="00000400000000000000" pitchFamily="2" charset="-78"/>
              </a:rPr>
              <a:t>                       (طرح </a:t>
            </a:r>
            <a:r>
              <a:rPr lang="fa-IR" sz="2200" b="1" dirty="0">
                <a:cs typeface="B Nazanin" panose="00000400000000000000" pitchFamily="2" charset="-78"/>
              </a:rPr>
              <a:t>مواعظ، آداب، لطایف، حکایت، تجارب و </a:t>
            </a:r>
            <a:r>
              <a:rPr lang="fa-IR" sz="2200" b="1" dirty="0" smtClean="0">
                <a:cs typeface="B Nazanin" panose="00000400000000000000" pitchFamily="2" charset="-78"/>
              </a:rPr>
              <a:t>...)</a:t>
            </a:r>
          </a:p>
          <a:p>
            <a:pPr algn="just" rtl="1"/>
            <a:endParaRPr lang="fa-IR" sz="2200" b="1" dirty="0">
              <a:cs typeface="B Nazanin" panose="00000400000000000000" pitchFamily="2" charset="-78"/>
            </a:endParaRPr>
          </a:p>
          <a:p>
            <a:pPr algn="just" rtl="1"/>
            <a:r>
              <a:rPr lang="fa-IR" sz="21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5-3. تقویت روحیه خودباوری و اعتماد به نفس در دانشجویان</a:t>
            </a:r>
          </a:p>
          <a:p>
            <a:pPr algn="just" rtl="1"/>
            <a:r>
              <a:rPr lang="fa-IR" sz="21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6-3. تلاش در جهت تثبیت و ارتقاء هویت دینی و ملی </a:t>
            </a:r>
          </a:p>
          <a:p>
            <a:pPr algn="just" rtl="1"/>
            <a:r>
              <a:rPr lang="fa-IR" sz="21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7-3. عمق بخشی به نقش عناصر معنوی در موفقیت های علمی و پژوهشی از جمله: توکّل، توسّل ... در کنار تلاش و برنامه ریزی</a:t>
            </a:r>
          </a:p>
        </p:txBody>
      </p:sp>
    </p:spTree>
    <p:extLst>
      <p:ext uri="{BB962C8B-B14F-4D97-AF65-F5344CB8AC3E}">
        <p14:creationId xmlns:p14="http://schemas.microsoft.com/office/powerpoint/2010/main" val="397794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6372" y="1094704"/>
            <a:ext cx="9668697" cy="4543077"/>
          </a:xfrm>
        </p:spPr>
        <p:txBody>
          <a:bodyPr/>
          <a:lstStyle/>
          <a:p>
            <a:pPr algn="just" rtl="1"/>
            <a:r>
              <a:rPr lang="fa-IR" b="1" dirty="0">
                <a:solidFill>
                  <a:srgbClr val="0070C0"/>
                </a:solidFill>
                <a:cs typeface="B Titr" panose="00000700000000000000" pitchFamily="2" charset="-78"/>
              </a:rPr>
              <a:t>8-3. پرهیز از خودستایی و غرور علمی در دانشجویان(تواضع و فروتنی)</a:t>
            </a:r>
          </a:p>
          <a:p>
            <a:pPr algn="just" rtl="1"/>
            <a:r>
              <a:rPr lang="fa-IR" sz="2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*</a:t>
            </a:r>
            <a:r>
              <a:rPr lang="fa-IR" sz="22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 </a:t>
            </a:r>
            <a:r>
              <a:rPr lang="fa-IR" sz="2200" dirty="0" smtClean="0">
                <a:solidFill>
                  <a:srgbClr val="336600"/>
                </a:solidFill>
                <a:cs typeface="B Nazanin" panose="00000400000000000000" pitchFamily="2" charset="-78"/>
              </a:rPr>
              <a:t>امام </a:t>
            </a:r>
            <a:r>
              <a:rPr lang="fa-IR" sz="2200" dirty="0">
                <a:solidFill>
                  <a:srgbClr val="336600"/>
                </a:solidFill>
                <a:cs typeface="B Nazanin" panose="00000400000000000000" pitchFamily="2" charset="-78"/>
              </a:rPr>
              <a:t>علی </a:t>
            </a:r>
            <a:r>
              <a:rPr lang="fa-IR" sz="2200" dirty="0" smtClean="0">
                <a:solidFill>
                  <a:srgbClr val="336600"/>
                </a:solidFill>
                <a:cs typeface="B Nazanin" panose="00000400000000000000" pitchFamily="2" charset="-78"/>
              </a:rPr>
              <a:t>(علیه السّلام): </a:t>
            </a:r>
            <a:r>
              <a:rPr lang="fa-IR" sz="2200" dirty="0">
                <a:cs typeface="B Nazanin" panose="00000400000000000000" pitchFamily="2" charset="-78"/>
              </a:rPr>
              <a:t>«در برابر کسی که علم به او می آموزید، تواضع پیشه سازید</a:t>
            </a:r>
            <a:r>
              <a:rPr lang="fa-IR" sz="2200" dirty="0" smtClean="0">
                <a:cs typeface="B Nazanin" panose="00000400000000000000" pitchFamily="2" charset="-78"/>
              </a:rPr>
              <a:t>.» </a:t>
            </a:r>
            <a:r>
              <a:rPr lang="fa-IR" dirty="0" smtClean="0">
                <a:cs typeface="B Nazanin" panose="00000400000000000000" pitchFamily="2" charset="-78"/>
              </a:rPr>
              <a:t>(</a:t>
            </a:r>
            <a:r>
              <a:rPr lang="fa-IR" dirty="0">
                <a:cs typeface="B Nazanin" panose="00000400000000000000" pitchFamily="2" charset="-78"/>
              </a:rPr>
              <a:t>بحار، ج 75، ص 38)</a:t>
            </a:r>
            <a:endParaRPr lang="fa-IR" sz="2200" dirty="0">
              <a:cs typeface="B Nazanin" panose="00000400000000000000" pitchFamily="2" charset="-78"/>
            </a:endParaRPr>
          </a:p>
          <a:p>
            <a:pPr algn="ctr" rtl="1"/>
            <a:r>
              <a:rPr lang="fa-IR" sz="2200" dirty="0">
                <a:cs typeface="B Nazanin" panose="00000400000000000000" pitchFamily="2" charset="-78"/>
              </a:rPr>
              <a:t>هیچ دانی چه کسی شد </a:t>
            </a:r>
            <a:r>
              <a:rPr lang="fa-IR" sz="2200" dirty="0" smtClean="0">
                <a:cs typeface="B Nazanin" panose="00000400000000000000" pitchFamily="2" charset="-78"/>
              </a:rPr>
              <a:t>استاد    </a:t>
            </a:r>
            <a:r>
              <a:rPr lang="fa-IR" sz="2200" dirty="0" smtClean="0">
                <a:solidFill>
                  <a:srgbClr val="FFC000"/>
                </a:solidFill>
                <a:cs typeface="B Nazanin" panose="00000400000000000000" pitchFamily="2" charset="-78"/>
              </a:rPr>
              <a:t>..................................</a:t>
            </a:r>
            <a:r>
              <a:rPr lang="fa-IR" sz="2200" dirty="0" smtClean="0">
                <a:cs typeface="B Nazanin" panose="00000400000000000000" pitchFamily="2" charset="-78"/>
              </a:rPr>
              <a:t>  </a:t>
            </a:r>
            <a:r>
              <a:rPr lang="fa-IR" sz="2200" dirty="0">
                <a:cs typeface="B Nazanin" panose="00000400000000000000" pitchFamily="2" charset="-78"/>
              </a:rPr>
              <a:t>آنکه شاگرد شد و عار نداشت  (پروین اعتصامی)</a:t>
            </a:r>
          </a:p>
          <a:p>
            <a:pPr algn="ctr" rtl="1"/>
            <a:r>
              <a:rPr lang="fa-IR" sz="2200" dirty="0">
                <a:cs typeface="B Nazanin" panose="00000400000000000000" pitchFamily="2" charset="-78"/>
              </a:rPr>
              <a:t>ز خاک آفریدت خداوند خاک   </a:t>
            </a:r>
            <a:r>
              <a:rPr lang="fa-IR" sz="2200" dirty="0" smtClean="0">
                <a:solidFill>
                  <a:srgbClr val="FFC000"/>
                </a:solidFill>
                <a:cs typeface="B Nazanin" panose="00000400000000000000" pitchFamily="2" charset="-78"/>
              </a:rPr>
              <a:t>.................................</a:t>
            </a:r>
            <a:r>
              <a:rPr lang="fa-IR" sz="2200" dirty="0" smtClean="0">
                <a:cs typeface="B Nazanin" panose="00000400000000000000" pitchFamily="2" charset="-78"/>
              </a:rPr>
              <a:t>  </a:t>
            </a:r>
            <a:r>
              <a:rPr lang="fa-IR" sz="2200" dirty="0">
                <a:cs typeface="B Nazanin" panose="00000400000000000000" pitchFamily="2" charset="-78"/>
              </a:rPr>
              <a:t>پس ای بنده، افتادگی کن چو خاک  (سعدی</a:t>
            </a:r>
            <a:r>
              <a:rPr lang="fa-IR" sz="2200" dirty="0" smtClean="0">
                <a:cs typeface="B Nazanin" panose="00000400000000000000" pitchFamily="2" charset="-78"/>
              </a:rPr>
              <a:t>)</a:t>
            </a:r>
          </a:p>
          <a:p>
            <a:pPr algn="just" rtl="1"/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b="1" dirty="0">
                <a:solidFill>
                  <a:srgbClr val="0070C0"/>
                </a:solidFill>
                <a:cs typeface="B Titr" panose="00000700000000000000" pitchFamily="2" charset="-78"/>
              </a:rPr>
              <a:t>9-3. ضرورت آشنایی با شیوه های برقراری ارتباط موثر با جوان</a:t>
            </a:r>
          </a:p>
          <a:p>
            <a:pPr marL="342900" indent="-342900" algn="r" rtl="1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fa-IR" b="1" dirty="0">
                <a:cs typeface="B Nazanin" panose="00000400000000000000" pitchFamily="2" charset="-78"/>
              </a:rPr>
              <a:t>روش های عایق</a:t>
            </a:r>
          </a:p>
          <a:p>
            <a:pPr marL="342900" indent="-342900" algn="r" rtl="1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fa-IR" b="1" dirty="0">
                <a:cs typeface="B Nazanin" panose="00000400000000000000" pitchFamily="2" charset="-78"/>
              </a:rPr>
              <a:t>روش ها و شیوه های رسانا</a:t>
            </a:r>
          </a:p>
          <a:p>
            <a:pPr algn="just" rtl="1"/>
            <a:endParaRPr lang="en-US" dirty="0">
              <a:cs typeface="B Nazanin" panose="00000400000000000000" pitchFamily="2" charset="-78"/>
            </a:endParaRPr>
          </a:p>
          <a:p>
            <a:pPr algn="just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2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7735" y="991674"/>
            <a:ext cx="9733092" cy="4790940"/>
          </a:xfrm>
        </p:spPr>
        <p:txBody>
          <a:bodyPr/>
          <a:lstStyle/>
          <a:p>
            <a:pPr algn="just" rtl="1"/>
            <a:endParaRPr lang="fa-IR" dirty="0" smtClean="0">
              <a:cs typeface="B Titr" panose="00000700000000000000" pitchFamily="2" charset="-78"/>
            </a:endParaRPr>
          </a:p>
          <a:p>
            <a:pPr algn="just" rtl="1"/>
            <a:r>
              <a:rPr lang="fa-IR" dirty="0" smtClean="0">
                <a:solidFill>
                  <a:srgbClr val="0070C0"/>
                </a:solidFill>
                <a:cs typeface="B Titr" panose="00000700000000000000" pitchFamily="2" charset="-78"/>
              </a:rPr>
              <a:t>10-3. برخورد ریشه ای و منطقی با ناهنجاری ها و رفتارهای نامناسب</a:t>
            </a:r>
          </a:p>
          <a:p>
            <a:pPr algn="just" rtl="1"/>
            <a:r>
              <a:rPr lang="fa-IR" dirty="0" smtClean="0">
                <a:solidFill>
                  <a:srgbClr val="0070C0"/>
                </a:solidFill>
                <a:cs typeface="B Titr" panose="00000700000000000000" pitchFamily="2" charset="-78"/>
              </a:rPr>
              <a:t>11-3. داشتن نگاه خوش بینانه به دانشجو</a:t>
            </a:r>
          </a:p>
          <a:p>
            <a:pPr algn="just" rtl="1"/>
            <a:r>
              <a:rPr lang="fa-IR" sz="2200" dirty="0" smtClean="0">
                <a:cs typeface="B Nazanin" panose="00000400000000000000" pitchFamily="2" charset="-78"/>
              </a:rPr>
              <a:t>اگر در اندیشه استاد، دانشجو، فردی نیازمند روشنگری و هدایت قلمداد گردد، تحمل رفتارها و ناهنجاری های او آسان می شود.</a:t>
            </a:r>
          </a:p>
          <a:p>
            <a:pPr algn="just" rtl="1"/>
            <a:r>
              <a:rPr lang="fa-IR" sz="2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*</a:t>
            </a:r>
            <a:r>
              <a:rPr lang="fa-IR" sz="22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 </a:t>
            </a:r>
            <a:r>
              <a:rPr lang="fa-IR" sz="2200" dirty="0" smtClean="0">
                <a:solidFill>
                  <a:srgbClr val="336600"/>
                </a:solidFill>
                <a:cs typeface="B Nazanin" panose="00000400000000000000" pitchFamily="2" charset="-78"/>
              </a:rPr>
              <a:t>پیامبراکرم (صلی الله علیه و آله): </a:t>
            </a:r>
            <a:r>
              <a:rPr lang="fa-IR" sz="2200" dirty="0" smtClean="0">
                <a:cs typeface="B Nazanin" panose="00000400000000000000" pitchFamily="2" charset="-78"/>
              </a:rPr>
              <a:t>«گمان های خود را نسبت به برادران خود نیکو سازید تا بدین طریق به صفای قلب و رشد طبع دست یازید.» </a:t>
            </a:r>
            <a:r>
              <a:rPr lang="fa-IR" sz="1800" dirty="0" smtClean="0">
                <a:cs typeface="B Nazanin" panose="00000400000000000000" pitchFamily="2" charset="-78"/>
              </a:rPr>
              <a:t>(مستدرک الوسائل، ج9، ص 145)</a:t>
            </a:r>
          </a:p>
          <a:p>
            <a:pPr algn="just" rtl="1"/>
            <a:r>
              <a:rPr lang="fa-IR" sz="2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*</a:t>
            </a:r>
            <a:r>
              <a:rPr lang="fa-IR" sz="22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 </a:t>
            </a:r>
            <a:r>
              <a:rPr lang="fa-IR" sz="2200" dirty="0" smtClean="0">
                <a:solidFill>
                  <a:srgbClr val="336600"/>
                </a:solidFill>
                <a:cs typeface="B Nazanin" panose="00000400000000000000" pitchFamily="2" charset="-78"/>
              </a:rPr>
              <a:t>امام علی (علیه السّلام): </a:t>
            </a:r>
            <a:r>
              <a:rPr lang="fa-IR" sz="2200" dirty="0" smtClean="0">
                <a:cs typeface="B Nazanin" panose="00000400000000000000" pitchFamily="2" charset="-78"/>
              </a:rPr>
              <a:t>«هرگز در مورد کلمه ای که از دهان برادرت خارج شده و می توانی برای آن توجیهی بیابی، گمان بد مبر.» </a:t>
            </a:r>
            <a:r>
              <a:rPr lang="fa-IR" sz="1800" dirty="0" smtClean="0">
                <a:cs typeface="B Nazanin" panose="00000400000000000000" pitchFamily="2" charset="-78"/>
              </a:rPr>
              <a:t>(الکافی، ج2، ص 362)</a:t>
            </a:r>
            <a:endParaRPr lang="fa-IR" sz="2200" dirty="0" smtClean="0">
              <a:cs typeface="B Nazanin" panose="00000400000000000000" pitchFamily="2" charset="-78"/>
            </a:endParaRPr>
          </a:p>
          <a:p>
            <a:pPr algn="just" rtl="1"/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27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901521"/>
            <a:ext cx="9609668" cy="4984124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12-3. اغماض و پرده پوشی نسبت به خطاهای مقطعی و غیر جسورانه</a:t>
            </a:r>
          </a:p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*</a:t>
            </a:r>
            <a:r>
              <a:rPr lang="fa-IR" sz="24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solidFill>
                  <a:srgbClr val="336600"/>
                </a:solidFill>
                <a:cs typeface="B Nazanin" panose="00000400000000000000" pitchFamily="2" charset="-78"/>
              </a:rPr>
              <a:t>امام علی (علیه السّلام): </a:t>
            </a:r>
            <a:r>
              <a:rPr lang="fa-IR" sz="2400" dirty="0" smtClean="0">
                <a:cs typeface="B Nazanin" panose="00000400000000000000" pitchFamily="2" charset="-78"/>
              </a:rPr>
              <a:t>«عذر برادرت را بپذیر و اگر او عذری ندارد، برایش عذری بساز.»</a:t>
            </a:r>
            <a:r>
              <a:rPr lang="fa-IR" sz="1800" dirty="0" smtClean="0">
                <a:cs typeface="B Nazanin" panose="00000400000000000000" pitchFamily="2" charset="-78"/>
              </a:rPr>
              <a:t> (بحار، ج 72، ص 211)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             خشم به هر جرم میاری به کس  </a:t>
            </a:r>
            <a:r>
              <a:rPr lang="fa-IR" sz="2400" dirty="0" smtClean="0">
                <a:solidFill>
                  <a:srgbClr val="FFC000"/>
                </a:solidFill>
                <a:cs typeface="B Nazanin" panose="00000400000000000000" pitchFamily="2" charset="-78"/>
              </a:rPr>
              <a:t>................</a:t>
            </a:r>
            <a:r>
              <a:rPr lang="fa-IR" sz="2400" dirty="0" smtClean="0">
                <a:cs typeface="B Nazanin" panose="00000400000000000000" pitchFamily="2" charset="-78"/>
              </a:rPr>
              <a:t>  ز آتش سوزنده نگه دار خس</a:t>
            </a:r>
          </a:p>
          <a:p>
            <a:pPr algn="ctr" rtl="1"/>
            <a:r>
              <a:rPr lang="fa-IR" sz="2400" dirty="0" smtClean="0">
                <a:cs typeface="B Nazanin" panose="00000400000000000000" pitchFamily="2" charset="-78"/>
              </a:rPr>
              <a:t>              چون به گنه معترف آید کسی   </a:t>
            </a:r>
            <a:r>
              <a:rPr lang="fa-IR" sz="2400" dirty="0" smtClean="0">
                <a:solidFill>
                  <a:srgbClr val="FFC000"/>
                </a:solidFill>
                <a:cs typeface="B Nazanin" panose="00000400000000000000" pitchFamily="2" charset="-78"/>
              </a:rPr>
              <a:t>.................</a:t>
            </a:r>
            <a:r>
              <a:rPr lang="fa-IR" sz="2400" dirty="0" smtClean="0">
                <a:cs typeface="B Nazanin" panose="00000400000000000000" pitchFamily="2" charset="-78"/>
              </a:rPr>
              <a:t>   عفو نکوتر ز سیاست بسی   (امیر خسرو دهلوی)</a:t>
            </a: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13-3. مواجهه منطقی و قاطعانه با دانشجویان هنجار شکن</a:t>
            </a:r>
          </a:p>
          <a:p>
            <a:pPr algn="r" rtl="1"/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14-3. رعایت حریم خصوصی دانشجو</a:t>
            </a:r>
          </a:p>
        </p:txBody>
      </p:sp>
    </p:spTree>
    <p:extLst>
      <p:ext uri="{BB962C8B-B14F-4D97-AF65-F5344CB8AC3E}">
        <p14:creationId xmlns:p14="http://schemas.microsoft.com/office/powerpoint/2010/main" val="359435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946" y="953037"/>
            <a:ext cx="9903853" cy="4684744"/>
          </a:xfrm>
        </p:spPr>
        <p:txBody>
          <a:bodyPr/>
          <a:lstStyle/>
          <a:p>
            <a:pPr algn="just" rtl="1"/>
            <a:r>
              <a:rPr lang="fa-IR" dirty="0">
                <a:solidFill>
                  <a:srgbClr val="0070C0"/>
                </a:solidFill>
                <a:cs typeface="B Titr" panose="00000700000000000000" pitchFamily="2" charset="-78"/>
              </a:rPr>
              <a:t>15-3. پرهیز از خشم و غضب و خودداری از هر اقدام در حالت خشم</a:t>
            </a:r>
          </a:p>
          <a:p>
            <a:pPr algn="just" rtl="1"/>
            <a:r>
              <a:rPr lang="fa-IR" sz="2200" dirty="0">
                <a:solidFill>
                  <a:srgbClr val="FF0000"/>
                </a:solidFill>
                <a:cs typeface="B Nazanin" panose="00000400000000000000" pitchFamily="2" charset="-78"/>
              </a:rPr>
              <a:t>*</a:t>
            </a:r>
            <a:r>
              <a:rPr lang="fa-IR" sz="2200" dirty="0">
                <a:solidFill>
                  <a:srgbClr val="00B050"/>
                </a:solidFill>
                <a:cs typeface="B Nazanin" panose="00000400000000000000" pitchFamily="2" charset="-78"/>
              </a:rPr>
              <a:t> </a:t>
            </a:r>
            <a:r>
              <a:rPr lang="fa-IR" sz="2200" dirty="0">
                <a:solidFill>
                  <a:srgbClr val="336600"/>
                </a:solidFill>
                <a:cs typeface="B Nazanin" panose="00000400000000000000" pitchFamily="2" charset="-78"/>
              </a:rPr>
              <a:t>امام صادق (علیه السّلام): </a:t>
            </a:r>
            <a:r>
              <a:rPr lang="fa-IR" sz="2200" dirty="0">
                <a:cs typeface="B Nazanin" panose="00000400000000000000" pitchFamily="2" charset="-78"/>
              </a:rPr>
              <a:t>«هرکه مالک غضب خویش نبود، مالک عقل خود نیز نخواهد بود.»</a:t>
            </a:r>
            <a:r>
              <a:rPr lang="fa-IR" dirty="0">
                <a:cs typeface="B Nazanin" panose="00000400000000000000" pitchFamily="2" charset="-78"/>
              </a:rPr>
              <a:t>(الکافی، ج2، ص 304)</a:t>
            </a:r>
          </a:p>
          <a:p>
            <a:pPr algn="just" rtl="1"/>
            <a:r>
              <a:rPr lang="fa-IR" sz="2200" dirty="0" smtClean="0">
                <a:cs typeface="B Nazanin" panose="00000400000000000000" pitchFamily="2" charset="-78"/>
              </a:rPr>
              <a:t>         از </a:t>
            </a:r>
            <a:r>
              <a:rPr lang="fa-IR" sz="2200" dirty="0">
                <a:cs typeface="B Nazanin" panose="00000400000000000000" pitchFamily="2" charset="-78"/>
              </a:rPr>
              <a:t>غضب در دهن شیر مجاور بودم  </a:t>
            </a:r>
            <a:r>
              <a:rPr lang="fa-IR" sz="2200" dirty="0">
                <a:solidFill>
                  <a:srgbClr val="FFC000"/>
                </a:solidFill>
                <a:cs typeface="B Nazanin" panose="00000400000000000000" pitchFamily="2" charset="-78"/>
              </a:rPr>
              <a:t>...........................</a:t>
            </a:r>
            <a:r>
              <a:rPr lang="fa-IR" sz="2200" dirty="0">
                <a:cs typeface="B Nazanin" panose="00000400000000000000" pitchFamily="2" charset="-78"/>
              </a:rPr>
              <a:t>  ترک خشم از دهن شیر برآورد مرا  (صائب تبریزی)</a:t>
            </a:r>
            <a:endParaRPr lang="en-US" sz="2200" dirty="0">
              <a:cs typeface="B Nazanin" panose="00000400000000000000" pitchFamily="2" charset="-78"/>
            </a:endParaRPr>
          </a:p>
          <a:p>
            <a:pPr algn="just" rtl="1"/>
            <a:endParaRPr lang="fa-IR" dirty="0">
              <a:cs typeface="B Titr" panose="00000700000000000000" pitchFamily="2" charset="-78"/>
            </a:endParaRPr>
          </a:p>
          <a:p>
            <a:pPr algn="just" rtl="1"/>
            <a:r>
              <a:rPr lang="fa-IR" dirty="0" smtClean="0">
                <a:solidFill>
                  <a:srgbClr val="0070C0"/>
                </a:solidFill>
                <a:cs typeface="B Titr" panose="00000700000000000000" pitchFamily="2" charset="-78"/>
              </a:rPr>
              <a:t>16-3. پرهیز از حب و بغض و جهت گیری تعصب آمیز</a:t>
            </a:r>
          </a:p>
          <a:p>
            <a:pPr algn="just" rtl="1"/>
            <a:r>
              <a:rPr lang="fa-IR" sz="2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*</a:t>
            </a:r>
            <a:r>
              <a:rPr lang="fa-IR" sz="2200" dirty="0" smtClean="0">
                <a:cs typeface="B Nazanin" panose="00000400000000000000" pitchFamily="2" charset="-78"/>
              </a:rPr>
              <a:t> </a:t>
            </a:r>
            <a:r>
              <a:rPr lang="fa-IR" sz="2200" dirty="0" smtClean="0">
                <a:solidFill>
                  <a:srgbClr val="336600"/>
                </a:solidFill>
                <a:cs typeface="B Nazanin" panose="00000400000000000000" pitchFamily="2" charset="-78"/>
              </a:rPr>
              <a:t>امام علی (علیه السلام): </a:t>
            </a:r>
            <a:r>
              <a:rPr lang="fa-IR" sz="2200" dirty="0" smtClean="0">
                <a:cs typeface="B Nazanin" panose="00000400000000000000" pitchFamily="2" charset="-78"/>
              </a:rPr>
              <a:t>«هرکس عاشق چیزی شود، دیدگانش را کور گردانده و قلبش را رنجور. پس با چشم بیمار می نگرد و با گوشی که از شیون حقیقت ناشنوا است، می شوند. خواهش های نفسانی پرده های عقلش را دریده و دوستی دنیا دلش را میرانده است.» </a:t>
            </a:r>
          </a:p>
          <a:p>
            <a:pPr algn="just" rtl="1"/>
            <a:r>
              <a:rPr lang="fa-IR" sz="2200" dirty="0" smtClean="0">
                <a:cs typeface="B Nazanin" panose="00000400000000000000" pitchFamily="2" charset="-78"/>
              </a:rPr>
              <a:t>                   چون غرض آمد هنر پوشیده شد  </a:t>
            </a:r>
            <a:r>
              <a:rPr lang="fa-IR" sz="2200" dirty="0" smtClean="0">
                <a:solidFill>
                  <a:srgbClr val="FFC000"/>
                </a:solidFill>
                <a:cs typeface="B Nazanin" panose="00000400000000000000" pitchFamily="2" charset="-78"/>
              </a:rPr>
              <a:t>.......................</a:t>
            </a:r>
            <a:r>
              <a:rPr lang="fa-IR" sz="2200" dirty="0" smtClean="0">
                <a:cs typeface="B Nazanin" panose="00000400000000000000" pitchFamily="2" charset="-78"/>
              </a:rPr>
              <a:t>   صد حجاب از دل به سوی دیده شد</a:t>
            </a:r>
          </a:p>
          <a:p>
            <a:pPr algn="just" rtl="1"/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69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جلسه شـشم</a:t>
            </a:r>
            <a:endParaRPr lang="en-US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fa-IR" sz="3600" dirty="0" smtClean="0">
                <a:solidFill>
                  <a:srgbClr val="0070C0"/>
                </a:solidFill>
                <a:cs typeface="B Titr" panose="00000700000000000000" pitchFamily="2" charset="-78"/>
              </a:rPr>
              <a:t>اخلاق سازمانی (1)</a:t>
            </a:r>
            <a:endParaRPr lang="en-US" sz="3600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932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583" y="965040"/>
            <a:ext cx="9789015" cy="1303867"/>
          </a:xfrm>
        </p:spPr>
        <p:txBody>
          <a:bodyPr>
            <a:normAutofit/>
          </a:bodyPr>
          <a:lstStyle/>
          <a:p>
            <a:pPr algn="just" rtl="1"/>
            <a:r>
              <a:rPr lang="fa-IR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الف) وظایف و مسئولیت های اخلاقی هیات علمی نسبت به یکدیگر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853146"/>
            <a:ext cx="9601196" cy="3318936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1. احترام اصیل به همه اساتید و مدرّسان، به همراه نکوداشت مقام علم و عالم</a:t>
            </a:r>
          </a:p>
          <a:p>
            <a:pPr marL="0" indent="0" algn="just" rtl="1">
              <a:buNone/>
            </a:pPr>
            <a:endParaRPr lang="fa-IR" sz="2600" b="1" dirty="0" smtClean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2. پرهیز از هرگونه غیبت، تهمت، حسادت و تخریب شخصیت</a:t>
            </a:r>
          </a:p>
          <a:p>
            <a:pPr marL="0" indent="0" algn="just" rtl="1">
              <a:buNone/>
            </a:pPr>
            <a:endParaRPr lang="fa-IR" sz="2600" b="1" dirty="0" smtClean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3. تواضع علمی و پرهیز از برخورد برتری جویانه نسبت به همکاران</a:t>
            </a:r>
          </a:p>
          <a:p>
            <a:pPr marL="0" indent="0" algn="r" rtl="1">
              <a:buNone/>
            </a:pPr>
            <a:endParaRPr lang="fa-IR" b="1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844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0136" y="824248"/>
            <a:ext cx="9771728" cy="5138670"/>
          </a:xfrm>
        </p:spPr>
        <p:txBody>
          <a:bodyPr>
            <a:noAutofit/>
          </a:bodyPr>
          <a:lstStyle/>
          <a:p>
            <a:pPr marL="342900" indent="-342900" algn="just" rtl="1">
              <a:buFont typeface="Wingdings" panose="05000000000000000000" pitchFamily="2" charset="2"/>
              <a:buChar char="v"/>
            </a:pPr>
            <a:r>
              <a:rPr lang="fa-IR" sz="2200" dirty="0" smtClean="0">
                <a:cs typeface="B Nazanin" panose="00000400000000000000" pitchFamily="2" charset="-78"/>
              </a:rPr>
              <a:t>اگر این حالت نفسانی به گونه ای باشد که کارهای زیبا و پسندیده از آن صادر شود، آن را </a:t>
            </a:r>
            <a:r>
              <a:rPr lang="fa-IR" sz="22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«اخلاق خوب» </a:t>
            </a:r>
            <a:r>
              <a:rPr lang="fa-IR" sz="2200" dirty="0" smtClean="0">
                <a:cs typeface="B Nazanin" panose="00000400000000000000" pitchFamily="2" charset="-78"/>
              </a:rPr>
              <a:t>یا </a:t>
            </a:r>
            <a:r>
              <a:rPr lang="fa-IR" sz="22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«فضائل» </a:t>
            </a:r>
            <a:r>
              <a:rPr lang="fa-IR" sz="2200" dirty="0" smtClean="0">
                <a:cs typeface="B Nazanin" panose="00000400000000000000" pitchFamily="2" charset="-78"/>
              </a:rPr>
              <a:t>نامند. و اگر افعال زشت و ناپسند از آن صادر شود آن را </a:t>
            </a:r>
            <a:r>
              <a:rPr lang="fa-IR" sz="22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«اخلاق بد»</a:t>
            </a:r>
            <a:r>
              <a:rPr lang="fa-IR" sz="22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 </a:t>
            </a:r>
            <a:r>
              <a:rPr lang="fa-IR" sz="2200" dirty="0" smtClean="0">
                <a:cs typeface="B Nazanin" panose="00000400000000000000" pitchFamily="2" charset="-78"/>
              </a:rPr>
              <a:t>یا </a:t>
            </a:r>
            <a:r>
              <a:rPr lang="fa-IR" sz="22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«رذائل» </a:t>
            </a:r>
            <a:r>
              <a:rPr lang="fa-IR" sz="2200" dirty="0" smtClean="0">
                <a:cs typeface="B Nazanin" panose="00000400000000000000" pitchFamily="2" charset="-78"/>
              </a:rPr>
              <a:t>گویند. </a:t>
            </a:r>
          </a:p>
          <a:p>
            <a:pPr marL="342900" indent="-342900" algn="just" rtl="1">
              <a:buFont typeface="Wingdings" panose="05000000000000000000" pitchFamily="2" charset="2"/>
              <a:buChar char="v"/>
            </a:pPr>
            <a:r>
              <a:rPr lang="fa-IR" sz="2200" dirty="0" smtClean="0">
                <a:cs typeface="B Nazanin" panose="00000400000000000000" pitchFamily="2" charset="-78"/>
              </a:rPr>
              <a:t>باید مبانی و مصادیق هردو اخلاق را شناخت، به </a:t>
            </a:r>
            <a:r>
              <a:rPr lang="fa-IR" sz="22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«حسنات» </a:t>
            </a:r>
            <a:r>
              <a:rPr lang="fa-IR" sz="2200" dirty="0" smtClean="0">
                <a:cs typeface="B Nazanin" panose="00000400000000000000" pitchFamily="2" charset="-78"/>
              </a:rPr>
              <a:t>که منطبق با دین، فطرت و عقل است، آراسته شد و پایبند بود# و در قبال </a:t>
            </a:r>
            <a:r>
              <a:rPr lang="fa-IR" sz="22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«رذائل» </a:t>
            </a:r>
            <a:r>
              <a:rPr lang="fa-IR" sz="2200" dirty="0" smtClean="0">
                <a:cs typeface="B Nazanin" panose="00000400000000000000" pitchFamily="2" charset="-78"/>
              </a:rPr>
              <a:t>فرهنگ پرهیز را در پیش گرفت تا بستر مناسبی برای رشد و بالندگی و سعادت و نیک فرجامی فراهم آید. </a:t>
            </a:r>
          </a:p>
          <a:p>
            <a:pPr algn="just" rtl="1"/>
            <a:endParaRPr lang="fa-IR" sz="2200" dirty="0">
              <a:cs typeface="B Nazanin" panose="00000400000000000000" pitchFamily="2" charset="-78"/>
            </a:endParaRPr>
          </a:p>
          <a:p>
            <a:pPr algn="just" rtl="1"/>
            <a:r>
              <a:rPr lang="fa-IR" sz="2400" dirty="0" smtClean="0">
                <a:solidFill>
                  <a:srgbClr val="5D1CB4"/>
                </a:solidFill>
                <a:cs typeface="B Titr" panose="00000700000000000000" pitchFamily="2" charset="-78"/>
              </a:rPr>
              <a:t>ج) تعریف علم اخلاق:</a:t>
            </a:r>
          </a:p>
          <a:p>
            <a:pPr algn="just" rtl="1"/>
            <a:r>
              <a:rPr lang="fa-IR" sz="2400" b="1" dirty="0" smtClean="0">
                <a:cs typeface="B Nazanin" panose="00000400000000000000" pitchFamily="2" charset="-78"/>
              </a:rPr>
              <a:t>1. تعریف فضیلت محور:</a:t>
            </a:r>
          </a:p>
          <a:p>
            <a:pPr algn="just" rtl="1"/>
            <a:r>
              <a:rPr lang="fa-IR" sz="2200" dirty="0" smtClean="0">
                <a:cs typeface="B Nazanin" panose="00000400000000000000" pitchFamily="2" charset="-78"/>
              </a:rPr>
              <a:t>«علمی است که با معرفی و شناساندن انواع خوبی ها و بدی ها، راه کسب خوبی ها و رفع و دفع بدی ها را به ما می آموزد.» </a:t>
            </a:r>
          </a:p>
          <a:p>
            <a:pPr algn="just" rtl="1"/>
            <a:r>
              <a:rPr lang="fa-IR" sz="2200" dirty="0" smtClean="0">
                <a:cs typeface="B Nazanin" panose="00000400000000000000" pitchFamily="2" charset="-78"/>
              </a:rPr>
              <a:t>«علمی است که موضوع آن افعال اختیاری(با تاکید به نقش نیت) ناشی از صفات اکتسابی یا منتهی به صفات اکتسابی است، صفاتی که تاثیر مستقیم و پایدار به کمال حقیقی و سعادت انسانی دارند.»</a:t>
            </a:r>
          </a:p>
          <a:p>
            <a:pPr algn="just" rtl="1"/>
            <a:endParaRPr lang="en-US" sz="2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552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370" y="824248"/>
            <a:ext cx="10341734" cy="5009881"/>
          </a:xfrm>
        </p:spPr>
        <p:txBody>
          <a:bodyPr>
            <a:normAutofit lnSpcReduction="10000"/>
          </a:bodyPr>
          <a:lstStyle/>
          <a:p>
            <a:pPr algn="just" rtl="1"/>
            <a:endParaRPr lang="fa-IR" sz="2400" b="1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sz="2400" b="1" dirty="0">
                <a:cs typeface="B Nazanin" panose="00000400000000000000" pitchFamily="2" charset="-78"/>
              </a:rPr>
              <a:t>4. تلاش صادقانه در جهت رفع کاستی ها و اشکالات علمی و اخلاقی </a:t>
            </a:r>
            <a:r>
              <a:rPr lang="fa-IR" sz="2400" b="1" dirty="0" smtClean="0">
                <a:cs typeface="B Nazanin" panose="00000400000000000000" pitchFamily="2" charset="-78"/>
              </a:rPr>
              <a:t>یکدیگر</a:t>
            </a:r>
          </a:p>
          <a:p>
            <a:pPr algn="just" rtl="1"/>
            <a:endParaRPr lang="fa-IR" sz="2400" b="1" dirty="0">
              <a:cs typeface="B Nazanin" panose="00000400000000000000" pitchFamily="2" charset="-78"/>
            </a:endParaRPr>
          </a:p>
          <a:p>
            <a:pPr algn="just" rtl="1"/>
            <a:r>
              <a:rPr lang="fa-IR" sz="2400" b="1" dirty="0" smtClean="0">
                <a:cs typeface="B Nazanin" panose="00000400000000000000" pitchFamily="2" charset="-78"/>
              </a:rPr>
              <a:t>5</a:t>
            </a:r>
            <a:r>
              <a:rPr lang="fa-IR" sz="2400" b="1" dirty="0">
                <a:cs typeface="B Nazanin" panose="00000400000000000000" pitchFamily="2" charset="-78"/>
              </a:rPr>
              <a:t>. همیاری در جهت ارتقاء سطح علمی و مهارتی یکدیگر با رعایت منزلت اخلاقی و شخصی </a:t>
            </a:r>
            <a:r>
              <a:rPr lang="fa-IR" sz="2400" b="1" dirty="0" smtClean="0">
                <a:cs typeface="B Nazanin" panose="00000400000000000000" pitchFamily="2" charset="-78"/>
              </a:rPr>
              <a:t>همکاران</a:t>
            </a:r>
          </a:p>
          <a:p>
            <a:pPr algn="just" rtl="1"/>
            <a:endParaRPr lang="fa-IR" sz="2400" b="1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sz="2400" b="1" dirty="0" smtClean="0">
                <a:cs typeface="B Nazanin" panose="00000400000000000000" pitchFamily="2" charset="-78"/>
              </a:rPr>
              <a:t>6</a:t>
            </a:r>
            <a:r>
              <a:rPr lang="fa-IR" sz="2400" b="1" dirty="0">
                <a:cs typeface="B Nazanin" panose="00000400000000000000" pitchFamily="2" charset="-78"/>
              </a:rPr>
              <a:t>. ایجاد جو خیرخواهانه و </a:t>
            </a:r>
            <a:r>
              <a:rPr lang="fa-IR" sz="2400" b="1" dirty="0" smtClean="0">
                <a:cs typeface="B Nazanin" panose="00000400000000000000" pitchFamily="2" charset="-78"/>
              </a:rPr>
              <a:t>دوستانه </a:t>
            </a:r>
            <a:r>
              <a:rPr lang="fa-IR" sz="2400" b="1" dirty="0">
                <a:cs typeface="B Nazanin" panose="00000400000000000000" pitchFamily="2" charset="-78"/>
              </a:rPr>
              <a:t>در گروه و </a:t>
            </a:r>
            <a:r>
              <a:rPr lang="fa-IR" sz="2400" b="1" dirty="0" smtClean="0">
                <a:cs typeface="B Nazanin" panose="00000400000000000000" pitchFamily="2" charset="-78"/>
              </a:rPr>
              <a:t>دانشکده</a:t>
            </a:r>
          </a:p>
          <a:p>
            <a:pPr algn="just" rtl="1"/>
            <a:endParaRPr lang="fa-IR" sz="2400" b="1" dirty="0">
              <a:cs typeface="B Nazanin" panose="00000400000000000000" pitchFamily="2" charset="-78"/>
            </a:endParaRPr>
          </a:p>
          <a:p>
            <a:pPr algn="just" rtl="1"/>
            <a:r>
              <a:rPr lang="fa-IR" sz="2400" b="1" dirty="0">
                <a:cs typeface="B Nazanin" panose="00000400000000000000" pitchFamily="2" charset="-78"/>
              </a:rPr>
              <a:t>7. حفظ اسرار و چشم پوشی از لغزش های موردی </a:t>
            </a:r>
            <a:endParaRPr lang="fa-IR" sz="2400" b="1" dirty="0" smtClean="0">
              <a:cs typeface="B Nazanin" panose="00000400000000000000" pitchFamily="2" charset="-78"/>
            </a:endParaRPr>
          </a:p>
          <a:p>
            <a:pPr algn="just" rtl="1"/>
            <a:endParaRPr lang="fa-IR" sz="2400" b="1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sz="2400" b="1" dirty="0" smtClean="0">
                <a:cs typeface="B Nazanin" panose="00000400000000000000" pitchFamily="2" charset="-78"/>
              </a:rPr>
              <a:t>8. ارج نهادن به منزلت و تلاش های پیشکسوتان</a:t>
            </a:r>
            <a:endParaRPr lang="fa-IR" sz="2400" b="1" dirty="0">
              <a:cs typeface="B Nazanin" panose="00000400000000000000" pitchFamily="2" charset="-78"/>
            </a:endParaRPr>
          </a:p>
          <a:p>
            <a:pPr algn="just" rtl="1"/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19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ب) حقوق اخلاقی مدرسان در قبال کارمندان و کارکنان</a:t>
            </a:r>
            <a:endParaRPr lang="en-US" sz="32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85721"/>
            <a:ext cx="9601196" cy="3318936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1. برخورد متواضعانه و پرهیز از نگاه های تحقیر آمیز</a:t>
            </a:r>
          </a:p>
          <a:p>
            <a:pPr marL="0" indent="0" algn="just" rtl="1">
              <a:buNone/>
            </a:pPr>
            <a:endParaRPr lang="fa-IR" sz="2600" b="1" dirty="0" smtClean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2. همکاری موثر به منظور تسهیل در انجام وظایف سازمانی کارکنان</a:t>
            </a:r>
          </a:p>
          <a:p>
            <a:pPr marL="0" indent="0" algn="just" rtl="1">
              <a:buNone/>
            </a:pPr>
            <a:endParaRPr lang="fa-IR" sz="2600" b="1" dirty="0" smtClean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3. ترغیب دانشجویان به حفظ ادب و تعامل شایسته با کارکنان</a:t>
            </a:r>
          </a:p>
          <a:p>
            <a:pPr marL="0" indent="0" algn="r" rtl="1">
              <a:buNone/>
            </a:pPr>
            <a:endParaRPr lang="en-US" sz="2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687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2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ج) مسئولیت های اخلاقی استادان در قبال مدیران و مسئولان </a:t>
            </a:r>
            <a:endParaRPr lang="en-US" sz="32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1">
              <a:buNone/>
            </a:pPr>
            <a:r>
              <a:rPr lang="fa-IR" b="1" dirty="0" smtClean="0">
                <a:cs typeface="B Nazanin" panose="00000400000000000000" pitchFamily="2" charset="-78"/>
              </a:rPr>
              <a:t>1. احترام نسبت به شخصیت حقوقی مدیران و اعتماد نسبت به تصمیم گیری آنان</a:t>
            </a:r>
          </a:p>
          <a:p>
            <a:pPr marL="0" indent="0" algn="just" rtl="1">
              <a:buNone/>
            </a:pPr>
            <a:r>
              <a:rPr lang="fa-IR" b="1" dirty="0" smtClean="0">
                <a:cs typeface="B Nazanin" panose="00000400000000000000" pitchFamily="2" charset="-78"/>
              </a:rPr>
              <a:t>2. همکاری و همراهی با مدیران در انجام ماموریت های علمی و تربیتی</a:t>
            </a:r>
          </a:p>
          <a:p>
            <a:pPr marL="0" indent="0" algn="just" rtl="1">
              <a:buNone/>
            </a:pPr>
            <a:r>
              <a:rPr lang="fa-IR" b="1" dirty="0" smtClean="0">
                <a:cs typeface="B Nazanin" panose="00000400000000000000" pitchFamily="2" charset="-78"/>
              </a:rPr>
              <a:t>3. اهتمام به اصل امر به معروف و نظارت همگانی با هدف ایجاد زمینه ای مناسب برای رشد فضائل معنوی و شکوفایی استعدادها </a:t>
            </a:r>
          </a:p>
          <a:p>
            <a:pPr marL="0" indent="0" algn="just" rtl="1">
              <a:buNone/>
            </a:pPr>
            <a:r>
              <a:rPr lang="fa-IR" b="1" dirty="0" smtClean="0">
                <a:cs typeface="B Nazanin" panose="00000400000000000000" pitchFamily="2" charset="-78"/>
              </a:rPr>
              <a:t>4. تلاش در جهت پیشگیری از ترویج انرژی منفی در سازمان</a:t>
            </a:r>
          </a:p>
          <a:p>
            <a:pPr marL="0" indent="0" algn="r" rtl="1">
              <a:buNone/>
            </a:pP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2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dirty="0" smtClean="0">
                <a:solidFill>
                  <a:srgbClr val="002060"/>
                </a:solidFill>
                <a:cs typeface="B Titr" panose="00000700000000000000" pitchFamily="2" charset="-78"/>
              </a:rPr>
              <a:t>جلسه هفتـم</a:t>
            </a:r>
            <a:endParaRPr lang="en-US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fa-IR" sz="3600" dirty="0" smtClean="0">
                <a:solidFill>
                  <a:srgbClr val="0070C0"/>
                </a:solidFill>
                <a:cs typeface="B Titr" panose="00000700000000000000" pitchFamily="2" charset="-78"/>
              </a:rPr>
              <a:t>اخلاق سازمانی (2)</a:t>
            </a:r>
            <a:endParaRPr lang="en-US" sz="3600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45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الف) وظایف اخلاقی در قبال مصالح کشور(جامعه ملی)</a:t>
            </a:r>
            <a:endParaRPr lang="en-US" sz="32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98599"/>
            <a:ext cx="9601196" cy="3318936"/>
          </a:xfrm>
        </p:spPr>
        <p:txBody>
          <a:bodyPr/>
          <a:lstStyle/>
          <a:p>
            <a:pPr marL="0" indent="0" algn="just" rtl="1">
              <a:buNone/>
            </a:pPr>
            <a:r>
              <a:rPr lang="fa-IR" b="1" dirty="0" smtClean="0">
                <a:cs typeface="B Nazanin" panose="00000400000000000000" pitchFamily="2" charset="-78"/>
              </a:rPr>
              <a:t>1. احساس تعهد و مسئولیت در قبال فراز و فرود رتبه های علمی و فرهنگی کشور</a:t>
            </a:r>
          </a:p>
          <a:p>
            <a:pPr marL="0" indent="0" algn="just" rtl="1">
              <a:buNone/>
            </a:pPr>
            <a:r>
              <a:rPr lang="fa-IR" b="1" dirty="0" smtClean="0">
                <a:cs typeface="B Nazanin" panose="00000400000000000000" pitchFamily="2" charset="-78"/>
              </a:rPr>
              <a:t>2. ارج نهادن به ارزش های دینی، ملی، فرهنگی و ... در گفتار و کردار</a:t>
            </a:r>
          </a:p>
          <a:p>
            <a:pPr marL="0" indent="0" algn="just" rtl="1">
              <a:buNone/>
            </a:pPr>
            <a:r>
              <a:rPr lang="fa-IR" b="1" dirty="0" smtClean="0">
                <a:cs typeface="B Nazanin" panose="00000400000000000000" pitchFamily="2" charset="-78"/>
              </a:rPr>
              <a:t>3. تلاش در جهت نفی بی تفاوتی و انتقال حس مسئولیت پذیری در دانشجویان</a:t>
            </a:r>
          </a:p>
          <a:p>
            <a:pPr marL="0" indent="0" algn="just" rtl="1">
              <a:buNone/>
            </a:pPr>
            <a:r>
              <a:rPr lang="fa-IR" b="1" dirty="0" smtClean="0">
                <a:cs typeface="B Nazanin" panose="00000400000000000000" pitchFamily="2" charset="-78"/>
              </a:rPr>
              <a:t>4. اتخاذ تدابیر لازم به منظور تقویت روحیه خودباوری و احساس هویت ملی در دانشجویان(ما می توانیم)</a:t>
            </a:r>
          </a:p>
          <a:p>
            <a:pPr marL="0" indent="0" algn="just" rtl="1">
              <a:buNone/>
            </a:pP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623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4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ب) وظایف اخلاقی مدیران و مسئولان نسبت به استادان</a:t>
            </a:r>
            <a:endParaRPr lang="en-US" sz="34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72842"/>
            <a:ext cx="9601196" cy="3318936"/>
          </a:xfrm>
        </p:spPr>
        <p:txBody>
          <a:bodyPr/>
          <a:lstStyle/>
          <a:p>
            <a:pPr marL="0" indent="0" algn="just" rtl="1">
              <a:buNone/>
            </a:pPr>
            <a:r>
              <a:rPr lang="fa-IR" b="1" dirty="0" smtClean="0">
                <a:cs typeface="B Nazanin" panose="00000400000000000000" pitchFamily="2" charset="-78"/>
              </a:rPr>
              <a:t>1. تواضع عملی در برابر کادر علمی با ارج نهادن به آراء مدرسان</a:t>
            </a:r>
          </a:p>
          <a:p>
            <a:pPr marL="0" indent="0" algn="just" rtl="1">
              <a:buNone/>
            </a:pPr>
            <a:r>
              <a:rPr lang="fa-IR" b="1" dirty="0" smtClean="0">
                <a:cs typeface="B Nazanin" panose="00000400000000000000" pitchFamily="2" charset="-78"/>
              </a:rPr>
              <a:t>2. تکریم از منزلت استادان یا حمایت منطقی از حقوق ایشان در عرصه های مختلف</a:t>
            </a:r>
          </a:p>
          <a:p>
            <a:pPr marL="0" indent="0" algn="just" rtl="1">
              <a:buNone/>
            </a:pPr>
            <a:r>
              <a:rPr lang="fa-IR" b="1" dirty="0" smtClean="0">
                <a:cs typeface="B Nazanin" panose="00000400000000000000" pitchFamily="2" charset="-78"/>
              </a:rPr>
              <a:t>3. خدمت انگاری فرصت مسئولیت و خدمات رسانی بی منّت به استادان و مدرسان</a:t>
            </a:r>
          </a:p>
          <a:p>
            <a:pPr marL="0" indent="0" algn="just" rtl="1">
              <a:buNone/>
            </a:pPr>
            <a:r>
              <a:rPr lang="fa-IR" b="1" dirty="0" smtClean="0">
                <a:cs typeface="B Nazanin" panose="00000400000000000000" pitchFamily="2" charset="-78"/>
              </a:rPr>
              <a:t>4. استفاده از توان و ظرفیت فکری استادان به منظور ارزیابی وضع موجود(علمی - اخلاقی) دانشگاه و بررسی راه های دست یابی به وضعیت ایده آل و مطلوب.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160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dirty="0" smtClean="0">
                <a:solidFill>
                  <a:srgbClr val="002060"/>
                </a:solidFill>
                <a:cs typeface="B Titr" panose="00000700000000000000" pitchFamily="2" charset="-78"/>
              </a:rPr>
              <a:t>جلسه هشتـم</a:t>
            </a:r>
            <a:endParaRPr lang="en-US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fa-IR" sz="3600" dirty="0" smtClean="0">
                <a:solidFill>
                  <a:srgbClr val="0070C0"/>
                </a:solidFill>
                <a:cs typeface="B Titr" panose="00000700000000000000" pitchFamily="2" charset="-78"/>
              </a:rPr>
              <a:t>مروری بر آنچه گذشت و پرسش و پاسخ</a:t>
            </a:r>
            <a:endParaRPr lang="en-US" sz="3600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293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sz="4000" b="1" dirty="0" smtClean="0">
                <a:ln w="0"/>
                <a:solidFill>
                  <a:srgbClr val="5D1C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خدایا چنان کن سرانجام کار</a:t>
            </a:r>
            <a:endParaRPr lang="en-US" sz="4000" b="1" dirty="0">
              <a:ln w="0"/>
              <a:solidFill>
                <a:srgbClr val="5D1CB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7" y="3854151"/>
            <a:ext cx="6815669" cy="1320802"/>
          </a:xfrm>
        </p:spPr>
        <p:txBody>
          <a:bodyPr>
            <a:noAutofit/>
          </a:bodyPr>
          <a:lstStyle/>
          <a:p>
            <a:r>
              <a:rPr lang="fa-IR" sz="4000" b="1" dirty="0" smtClean="0">
                <a:ln w="0"/>
                <a:solidFill>
                  <a:srgbClr val="5D1C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تو خشنود باشی و ما رستگار</a:t>
            </a:r>
            <a:endParaRPr lang="en-US" sz="4000" b="1" dirty="0">
              <a:ln w="0"/>
              <a:solidFill>
                <a:srgbClr val="5D1CB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031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341" y="901521"/>
            <a:ext cx="9968248" cy="5125792"/>
          </a:xfrm>
        </p:spPr>
        <p:txBody>
          <a:bodyPr>
            <a:normAutofit fontScale="92500"/>
          </a:bodyPr>
          <a:lstStyle/>
          <a:p>
            <a:pPr algn="just" rtl="1"/>
            <a:r>
              <a:rPr lang="fa-IR" sz="2600" b="1" dirty="0" smtClean="0">
                <a:cs typeface="B Nazanin" panose="00000400000000000000" pitchFamily="2" charset="-78"/>
              </a:rPr>
              <a:t>2. تعریف حق محور:</a:t>
            </a:r>
          </a:p>
          <a:p>
            <a:pPr algn="just" rtl="1"/>
            <a:r>
              <a:rPr lang="fa-IR" sz="2400" dirty="0" smtClean="0">
                <a:cs typeface="B Nazanin" panose="00000400000000000000" pitchFamily="2" charset="-78"/>
              </a:rPr>
              <a:t>*«علمی است که موضوع آن رفتار ارتباطی پایدار، مبتنی بر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حقوق(و منافع) طرف ارتباط </a:t>
            </a:r>
            <a:r>
              <a:rPr lang="fa-IR" sz="2400" dirty="0" smtClean="0">
                <a:cs typeface="B Nazanin" panose="00000400000000000000" pitchFamily="2" charset="-78"/>
              </a:rPr>
              <a:t>است» و شامل سه حوزه: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ارتباط درون شخصی                          </a:t>
            </a:r>
            <a:r>
              <a:rPr lang="fa-IR" sz="24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حوزه اخلاق فردی و بندگی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ارتباط میان شخصی                          </a:t>
            </a:r>
            <a:r>
              <a:rPr lang="fa-IR" sz="24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حوزه اخلاق خانوادگی و اجتماعی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ارتباط برون شخصی                          </a:t>
            </a:r>
            <a:r>
              <a:rPr lang="fa-IR" sz="24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اخلاق زیست محیطی</a:t>
            </a:r>
          </a:p>
          <a:p>
            <a:pPr algn="just" rtl="1"/>
            <a:r>
              <a:rPr lang="fa-IR" sz="2400" dirty="0" smtClean="0">
                <a:cs typeface="B Nazanin" panose="00000400000000000000" pitchFamily="2" charset="-78"/>
              </a:rPr>
              <a:t>*«علمی است که به طرح الزامات و مسئولیت های (درونی) انسان در رفتار ارتباطی و رعایت حقوق دیگران مبادرت می نماید.»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انواع متعدد مسئولیت های انسان:</a:t>
            </a:r>
          </a:p>
          <a:p>
            <a:pPr algn="just" rtl="1"/>
            <a:r>
              <a:rPr lang="fa-IR" sz="2400" dirty="0" smtClean="0">
                <a:cs typeface="B Nazanin" panose="00000400000000000000" pitchFamily="2" charset="-78"/>
              </a:rPr>
              <a:t>1. مسئولیت های حقوقی و کیفری(قانون)</a:t>
            </a:r>
          </a:p>
          <a:p>
            <a:pPr algn="just" rtl="1"/>
            <a:r>
              <a:rPr lang="fa-IR" sz="2400" dirty="0" smtClean="0">
                <a:cs typeface="B Nazanin" panose="00000400000000000000" pitchFamily="2" charset="-78"/>
              </a:rPr>
              <a:t>2. مسئولیت های اخلاقی: که بر اساس تعهد و مسئولیت درونی صورت می پذیرد و عدم انجام آن پیگرد قانونی در پی ندارد.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7364567" y="2137893"/>
            <a:ext cx="1493950" cy="12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7364567" y="2572557"/>
            <a:ext cx="1493950" cy="12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7364567" y="3007221"/>
            <a:ext cx="1493950" cy="12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65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019" y="1316983"/>
            <a:ext cx="9601196" cy="1303867"/>
          </a:xfrm>
        </p:spPr>
        <p:txBody>
          <a:bodyPr>
            <a:normAutofit/>
          </a:bodyPr>
          <a:lstStyle/>
          <a:p>
            <a:pPr algn="r" rtl="1"/>
            <a:r>
              <a:rPr lang="fa-IR" sz="3100" dirty="0">
                <a:solidFill>
                  <a:srgbClr val="002060"/>
                </a:solidFill>
                <a:cs typeface="B Titr" panose="00000700000000000000" pitchFamily="2" charset="-78"/>
              </a:rPr>
              <a:t>2. جایگاه، اهمیت و چرایی اخلاق بر سر سفره ضیافت اندیشه؟</a:t>
            </a:r>
            <a:r>
              <a:rPr lang="fa-IR" sz="3600" dirty="0">
                <a:solidFill>
                  <a:srgbClr val="7030A0"/>
                </a:solidFill>
                <a:cs typeface="EntezareZohoor 1 **" panose="00000700000000000000" pitchFamily="2" charset="-78"/>
              </a:rPr>
              <a:t/>
            </a:r>
            <a:br>
              <a:rPr lang="fa-IR" sz="3600" dirty="0">
                <a:solidFill>
                  <a:srgbClr val="7030A0"/>
                </a:solidFill>
                <a:cs typeface="EntezareZohoor 1 **" panose="00000700000000000000" pitchFamily="2" charset="-78"/>
              </a:rPr>
            </a:br>
            <a:endParaRPr lang="en-US" sz="3600" dirty="0">
              <a:solidFill>
                <a:srgbClr val="7030A0"/>
              </a:solidFill>
              <a:cs typeface="EntezareZohoor 1 **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572" y="2456644"/>
            <a:ext cx="10328856" cy="3696237"/>
          </a:xfrm>
        </p:spPr>
        <p:txBody>
          <a:bodyPr>
            <a:normAutofit fontScale="85000" lnSpcReduction="20000"/>
          </a:bodyPr>
          <a:lstStyle/>
          <a:p>
            <a:pPr marL="342900" indent="-342900" algn="just" rtl="1">
              <a:buClr>
                <a:srgbClr val="00B050"/>
              </a:buClr>
              <a:buFontTx/>
              <a:buChar char="-"/>
            </a:pPr>
            <a:r>
              <a:rPr lang="fa-IR" sz="2800" b="1" dirty="0">
                <a:cs typeface="B Nazanin" panose="00000400000000000000" pitchFamily="2" charset="-78"/>
              </a:rPr>
              <a:t>نقش اخلاق در سبک زندگی؟</a:t>
            </a:r>
          </a:p>
          <a:p>
            <a:pPr marL="342900" indent="-342900" algn="just" rtl="1">
              <a:buClr>
                <a:srgbClr val="00B050"/>
              </a:buClr>
              <a:buFontTx/>
              <a:buChar char="-"/>
            </a:pPr>
            <a:r>
              <a:rPr lang="fa-IR" sz="2800" b="1" dirty="0">
                <a:cs typeface="B Nazanin" panose="00000400000000000000" pitchFamily="2" charset="-78"/>
              </a:rPr>
              <a:t>نقش اخلاق در انجام موفق رسالت آموزشی و تربیتی استاد؟</a:t>
            </a:r>
          </a:p>
          <a:p>
            <a:pPr marL="342900" indent="-342900" algn="just" rt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a-IR" sz="2600" dirty="0">
                <a:cs typeface="B Nazanin" panose="00000400000000000000" pitchFamily="2" charset="-78"/>
              </a:rPr>
              <a:t>اخلاق«حسنه» از ارکان سعادت و نیک فرجامی آدمی است. </a:t>
            </a:r>
          </a:p>
          <a:p>
            <a:pPr marL="342900" indent="-342900" algn="just" rt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a-IR" sz="2600" dirty="0">
                <a:cs typeface="B Nazanin" panose="00000400000000000000" pitchFamily="2" charset="-78"/>
              </a:rPr>
              <a:t>تکمیل و ترویج مکارم اخلاقی، غایت بعثت نبوی (صلی الله علیه و آله)است. </a:t>
            </a:r>
          </a:p>
          <a:p>
            <a:pPr marL="342900" indent="-342900" algn="just" rt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a-IR" sz="2600" dirty="0">
                <a:cs typeface="B Nazanin" panose="00000400000000000000" pitchFamily="2" charset="-78"/>
              </a:rPr>
              <a:t>اخلاق، قلمرو </a:t>
            </a:r>
            <a:r>
              <a:rPr lang="fa-IR" sz="2600" b="1" dirty="0">
                <a:solidFill>
                  <a:srgbClr val="C00000"/>
                </a:solidFill>
                <a:cs typeface="B Nazanin" panose="00000400000000000000" pitchFamily="2" charset="-78"/>
              </a:rPr>
              <a:t>نگاه را از </a:t>
            </a:r>
            <a:r>
              <a:rPr lang="fa-IR" sz="2600" dirty="0">
                <a:solidFill>
                  <a:srgbClr val="C00000"/>
                </a:solidFill>
                <a:cs typeface="B Nazanin" panose="00000400000000000000" pitchFamily="2" charset="-78"/>
              </a:rPr>
              <a:t>«</a:t>
            </a:r>
            <a:r>
              <a:rPr lang="fa-IR" sz="2600" dirty="0">
                <a:solidFill>
                  <a:schemeClr val="tx1"/>
                </a:solidFill>
                <a:cs typeface="B Nazanin" panose="00000400000000000000" pitchFamily="2" charset="-78"/>
              </a:rPr>
              <a:t>من</a:t>
            </a:r>
            <a:r>
              <a:rPr lang="fa-IR" sz="2600" dirty="0">
                <a:solidFill>
                  <a:srgbClr val="C00000"/>
                </a:solidFill>
                <a:cs typeface="B Nazanin" panose="00000400000000000000" pitchFamily="2" charset="-78"/>
              </a:rPr>
              <a:t>» و «</a:t>
            </a:r>
            <a:r>
              <a:rPr lang="fa-IR" sz="2600" dirty="0">
                <a:solidFill>
                  <a:schemeClr val="tx1"/>
                </a:solidFill>
                <a:cs typeface="B Nazanin" panose="00000400000000000000" pitchFamily="2" charset="-78"/>
              </a:rPr>
              <a:t>خود</a:t>
            </a:r>
            <a:r>
              <a:rPr lang="fa-IR" sz="2600" dirty="0">
                <a:solidFill>
                  <a:srgbClr val="C00000"/>
                </a:solidFill>
                <a:cs typeface="B Nazanin" panose="00000400000000000000" pitchFamily="2" charset="-78"/>
              </a:rPr>
              <a:t>» </a:t>
            </a:r>
            <a:r>
              <a:rPr lang="fa-IR" sz="2600" dirty="0">
                <a:cs typeface="B Nazanin" panose="00000400000000000000" pitchFamily="2" charset="-78"/>
              </a:rPr>
              <a:t>عبور می دهد           و به حقوق، مصالح، رشد و سعادت </a:t>
            </a:r>
            <a:r>
              <a:rPr lang="fa-IR" sz="2600" b="1" dirty="0">
                <a:solidFill>
                  <a:srgbClr val="C00000"/>
                </a:solidFill>
                <a:cs typeface="B Nazanin" panose="00000400000000000000" pitchFamily="2" charset="-78"/>
              </a:rPr>
              <a:t>دیگران</a:t>
            </a:r>
            <a:r>
              <a:rPr lang="fa-IR" sz="2600" dirty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r>
              <a:rPr lang="fa-IR" sz="2600" dirty="0">
                <a:cs typeface="B Nazanin" panose="00000400000000000000" pitchFamily="2" charset="-78"/>
              </a:rPr>
              <a:t>نیز، معطوف می دارد:</a:t>
            </a:r>
          </a:p>
          <a:p>
            <a:pPr marL="342900" indent="-342900" algn="just" rtl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a-IR" sz="2600" b="1" dirty="0">
                <a:solidFill>
                  <a:srgbClr val="C00000"/>
                </a:solidFill>
                <a:cs typeface="B Nazanin" panose="00000400000000000000" pitchFamily="2" charset="-78"/>
              </a:rPr>
              <a:t>من و خود خواهی</a:t>
            </a:r>
            <a:r>
              <a:rPr lang="fa-IR" sz="2600" dirty="0">
                <a:cs typeface="B Nazanin" panose="00000400000000000000" pitchFamily="2" charset="-78"/>
              </a:rPr>
              <a:t>(فردی، شغلی، سازمانی ... ) </a:t>
            </a:r>
            <a:r>
              <a:rPr lang="fa-IR" sz="2600" dirty="0" smtClean="0">
                <a:cs typeface="B Nazanin" panose="00000400000000000000" pitchFamily="2" charset="-78"/>
              </a:rPr>
              <a:t>          بزرگترین </a:t>
            </a:r>
            <a:r>
              <a:rPr lang="fa-IR" sz="2600" dirty="0">
                <a:cs typeface="B Nazanin" panose="00000400000000000000" pitchFamily="2" charset="-78"/>
              </a:rPr>
              <a:t>عامل سقوط معنوی است و آدمی را تا مرز حیوانیت، بلکه پست تر، سوق می دهد.</a:t>
            </a:r>
          </a:p>
          <a:p>
            <a:pPr marL="342900" indent="-342900" algn="just" rtl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a-IR" sz="2600" dirty="0">
                <a:cs typeface="B Nazanin" panose="00000400000000000000" pitchFamily="2" charset="-78"/>
              </a:rPr>
              <a:t>در فرهنگ دینی، </a:t>
            </a:r>
            <a:r>
              <a:rPr lang="fa-IR" sz="2600" b="1" dirty="0">
                <a:solidFill>
                  <a:srgbClr val="C00000"/>
                </a:solidFill>
                <a:cs typeface="B Nazanin" panose="00000400000000000000" pitchFamily="2" charset="-78"/>
              </a:rPr>
              <a:t>طلب خیر، سعادت و سلامت</a:t>
            </a:r>
            <a:r>
              <a:rPr lang="fa-IR" sz="2600" b="1" dirty="0">
                <a:cs typeface="B Nazanin" panose="00000400000000000000" pitchFamily="2" charset="-78"/>
              </a:rPr>
              <a:t> </a:t>
            </a:r>
            <a:r>
              <a:rPr lang="fa-IR" sz="2600" dirty="0">
                <a:cs typeface="B Nazanin" panose="00000400000000000000" pitchFamily="2" charset="-78"/>
              </a:rPr>
              <a:t>برای </a:t>
            </a:r>
            <a:r>
              <a:rPr lang="fa-IR" sz="2600" b="1" dirty="0">
                <a:solidFill>
                  <a:srgbClr val="C00000"/>
                </a:solidFill>
                <a:cs typeface="B Nazanin" panose="00000400000000000000" pitchFamily="2" charset="-78"/>
              </a:rPr>
              <a:t>دیگران</a:t>
            </a:r>
            <a:r>
              <a:rPr lang="fa-IR" sz="2600" dirty="0">
                <a:cs typeface="B Nazanin" panose="00000400000000000000" pitchFamily="2" charset="-78"/>
              </a:rPr>
              <a:t> تقدم رتبی بر خویشتن خویش دارد.</a:t>
            </a:r>
          </a:p>
          <a:p>
            <a:pPr algn="just" rtl="1"/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254581" y="4359498"/>
            <a:ext cx="746976" cy="96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811592" y="4997003"/>
            <a:ext cx="795270" cy="1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91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1166" y="1120462"/>
            <a:ext cx="9609668" cy="4586516"/>
          </a:xfrm>
        </p:spPr>
        <p:txBody>
          <a:bodyPr>
            <a:normAutofit/>
          </a:bodyPr>
          <a:lstStyle/>
          <a:p>
            <a:pPr marL="342900" indent="-342900" algn="just" rt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a-IR" sz="2400" dirty="0">
                <a:cs typeface="B Nazanin" panose="00000400000000000000" pitchFamily="2" charset="-78"/>
              </a:rPr>
              <a:t>اخلاق مهمترین </a:t>
            </a:r>
            <a:r>
              <a:rPr lang="fa-IR" sz="2400" b="1" dirty="0">
                <a:solidFill>
                  <a:srgbClr val="C00000"/>
                </a:solidFill>
                <a:cs typeface="B Nazanin" panose="00000400000000000000" pitchFamily="2" charset="-78"/>
              </a:rPr>
              <a:t>جذب، کشش و ترغیب </a:t>
            </a:r>
            <a:r>
              <a:rPr lang="fa-IR" sz="2400" dirty="0">
                <a:cs typeface="B Nazanin" panose="00000400000000000000" pitchFamily="2" charset="-78"/>
              </a:rPr>
              <a:t>دیگران به </a:t>
            </a:r>
            <a:r>
              <a:rPr lang="fa-IR" sz="2400" b="1" dirty="0">
                <a:solidFill>
                  <a:srgbClr val="C00000"/>
                </a:solidFill>
                <a:cs typeface="B Nazanin" panose="00000400000000000000" pitchFamily="2" charset="-78"/>
              </a:rPr>
              <a:t>ارزش های دینی و اجتماعی </a:t>
            </a:r>
            <a:r>
              <a:rPr lang="fa-IR" sz="2400" dirty="0">
                <a:cs typeface="B Nazanin" panose="00000400000000000000" pitchFamily="2" charset="-78"/>
              </a:rPr>
              <a:t>است.</a:t>
            </a:r>
          </a:p>
          <a:p>
            <a:pPr marL="342900" indent="-342900" algn="just" rt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a-IR" sz="2400" b="1" dirty="0">
                <a:solidFill>
                  <a:srgbClr val="00B050"/>
                </a:solidFill>
                <a:cs typeface="B Nazanin" panose="00000400000000000000" pitchFamily="2" charset="-78"/>
              </a:rPr>
              <a:t>اخلاق و سیره نبوی</a:t>
            </a:r>
            <a:r>
              <a:rPr lang="fa-IR" sz="2400" dirty="0">
                <a:cs typeface="B Nazanin" panose="00000400000000000000" pitchFamily="2" charset="-78"/>
              </a:rPr>
              <a:t>، بیشترین نقش را در گرایش به اسلام و تعلیم و تربیت ایفا نموده و می نماید. بدین جهت از آن به عنوان</a:t>
            </a:r>
            <a:r>
              <a:rPr lang="fa-IR" sz="2400" b="1" dirty="0">
                <a:solidFill>
                  <a:srgbClr val="00B050"/>
                </a:solidFill>
                <a:cs typeface="B Nazanin" panose="00000400000000000000" pitchFamily="2" charset="-78"/>
              </a:rPr>
              <a:t>«دومین معجزه» </a:t>
            </a:r>
            <a:r>
              <a:rPr lang="fa-IR" sz="2400" dirty="0">
                <a:cs typeface="B Nazanin" panose="00000400000000000000" pitchFamily="2" charset="-78"/>
              </a:rPr>
              <a:t>نبوی یاد شده است. بالطبع، اخلاق و رفتار ارتباطی استاد نیز در مقیاس خویش می تواند در جذب متربّی و کسبِ علم و معنویت چنین نقشی را ایفا نماید.</a:t>
            </a:r>
          </a:p>
          <a:p>
            <a:pPr marL="342900" indent="-342900" algn="just" rt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a-IR" sz="2400" dirty="0">
                <a:cs typeface="B Nazanin" panose="00000400000000000000" pitchFamily="2" charset="-78"/>
              </a:rPr>
              <a:t>تجلی حدیث شریف رضوی (برای ما زینت باشید نه اسباب سرافکندگی) را می توان در آیینه </a:t>
            </a:r>
            <a:r>
              <a:rPr lang="fa-IR" sz="2400" b="1" dirty="0" smtClean="0">
                <a:solidFill>
                  <a:srgbClr val="5D1CB4"/>
                </a:solidFill>
                <a:cs typeface="B Nazanin" panose="00000400000000000000" pitchFamily="2" charset="-78"/>
              </a:rPr>
              <a:t>اخلاق و رفتار جامعه </a:t>
            </a:r>
            <a:r>
              <a:rPr lang="fa-IR" sz="2400" dirty="0">
                <a:cs typeface="B Nazanin" panose="00000400000000000000" pitchFamily="2" charset="-78"/>
              </a:rPr>
              <a:t>به تماشا نشست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</a:p>
          <a:p>
            <a:pPr marL="342900" indent="-342900" algn="just" rt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a-IR" sz="2400" dirty="0" smtClean="0">
                <a:cs typeface="B Nazanin" panose="00000400000000000000" pitchFamily="2" charset="-78"/>
              </a:rPr>
              <a:t>اخلاق، زیور و زینت وجود انسان و زمینه سازی </a:t>
            </a:r>
            <a:r>
              <a:rPr lang="fa-IR" sz="24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زیبا سیرتی </a:t>
            </a:r>
            <a:r>
              <a:rPr lang="fa-IR" sz="2400" dirty="0" smtClean="0">
                <a:cs typeface="B Nazanin" panose="00000400000000000000" pitchFamily="2" charset="-78"/>
              </a:rPr>
              <a:t>است.</a:t>
            </a:r>
          </a:p>
          <a:p>
            <a:pPr marL="342900" indent="-342900" algn="just" rt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a-IR" sz="2400" dirty="0" smtClean="0">
                <a:cs typeface="B Nazanin" panose="00000400000000000000" pitchFamily="2" charset="-78"/>
              </a:rPr>
              <a:t>اخلاق و مسئولیت های اخلاقی </a:t>
            </a:r>
            <a:r>
              <a:rPr lang="fa-IR" sz="2400" b="1" dirty="0" smtClean="0">
                <a:solidFill>
                  <a:srgbClr val="5D1CB4"/>
                </a:solidFill>
                <a:cs typeface="B Nazanin" panose="00000400000000000000" pitchFamily="2" charset="-78"/>
              </a:rPr>
              <a:t>پشتوانه اجرای قانون </a:t>
            </a:r>
            <a:r>
              <a:rPr lang="fa-IR" sz="2400" dirty="0" smtClean="0">
                <a:cs typeface="B Nazanin" panose="00000400000000000000" pitchFamily="2" charset="-78"/>
              </a:rPr>
              <a:t>است.</a:t>
            </a:r>
          </a:p>
          <a:p>
            <a:pPr algn="just" rtl="1">
              <a:buClr>
                <a:srgbClr val="00B050"/>
              </a:buClr>
            </a:pPr>
            <a:endParaRPr lang="en-US" sz="2400" dirty="0">
              <a:cs typeface="B Nazanin" panose="00000400000000000000" pitchFamily="2" charset="-78"/>
            </a:endParaRPr>
          </a:p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061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1166" y="1300766"/>
            <a:ext cx="9609668" cy="4697623"/>
          </a:xfrm>
        </p:spPr>
        <p:txBody>
          <a:bodyPr>
            <a:normAutofit/>
          </a:bodyPr>
          <a:lstStyle/>
          <a:p>
            <a:pPr marL="457200" indent="-457200" algn="just" rt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a-IR" sz="2600" dirty="0">
                <a:cs typeface="B Nazanin" panose="00000400000000000000" pitchFamily="2" charset="-78"/>
              </a:rPr>
              <a:t>دانستن وضعیت ایده آل، وضعیت موجود و فاصله بین وضعیت موجود با مطلوب </a:t>
            </a:r>
          </a:p>
          <a:p>
            <a:pPr marL="457200" indent="-457200" algn="just" rt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a-IR" sz="2600" dirty="0">
                <a:cs typeface="B Nazanin" panose="00000400000000000000" pitchFamily="2" charset="-78"/>
              </a:rPr>
              <a:t>بسیاری از اندیشمندان و پیشروان فلسفه هستی (نظیر: کانت، میل، نیچه ... ) برای دست یابی به علل سقوط فرهنگی و اخلاقی انسان مدرن، برآنند که:</a:t>
            </a:r>
          </a:p>
          <a:p>
            <a:pPr algn="just" rtl="1">
              <a:buClr>
                <a:srgbClr val="00B050"/>
              </a:buClr>
            </a:pPr>
            <a:r>
              <a:rPr lang="fa-IR" sz="2600" dirty="0">
                <a:cs typeface="B Nazanin" panose="00000400000000000000" pitchFamily="2" charset="-78"/>
              </a:rPr>
              <a:t> </a:t>
            </a:r>
            <a:r>
              <a:rPr lang="fa-IR" sz="2600" dirty="0" smtClean="0">
                <a:cs typeface="B Nazanin" panose="00000400000000000000" pitchFamily="2" charset="-78"/>
              </a:rPr>
              <a:t>      </a:t>
            </a:r>
            <a:r>
              <a:rPr lang="fa-IR" sz="2600" dirty="0">
                <a:cs typeface="B Nazanin" panose="00000400000000000000" pitchFamily="2" charset="-78"/>
              </a:rPr>
              <a:t>1. باید در جستجوی چاره جویی برای تصمیم گیری های اخلاقی برآمد.</a:t>
            </a:r>
          </a:p>
          <a:p>
            <a:pPr algn="just" rtl="1">
              <a:buClr>
                <a:srgbClr val="00B050"/>
              </a:buClr>
            </a:pPr>
            <a:r>
              <a:rPr lang="fa-IR" sz="2600" dirty="0" smtClean="0">
                <a:cs typeface="B Nazanin" panose="00000400000000000000" pitchFamily="2" charset="-78"/>
              </a:rPr>
              <a:t>       </a:t>
            </a:r>
            <a:r>
              <a:rPr lang="fa-IR" sz="2600" dirty="0">
                <a:cs typeface="B Nazanin" panose="00000400000000000000" pitchFamily="2" charset="-78"/>
              </a:rPr>
              <a:t>2. باید به اندیشه ای دوباره درباره </a:t>
            </a:r>
            <a:r>
              <a:rPr lang="fa-IR" sz="2600" b="1" dirty="0">
                <a:solidFill>
                  <a:srgbClr val="C00000"/>
                </a:solidFill>
                <a:cs typeface="B Nazanin" panose="00000400000000000000" pitchFamily="2" charset="-78"/>
              </a:rPr>
              <a:t>چیستی و چرایی اخلاق </a:t>
            </a:r>
            <a:r>
              <a:rPr lang="fa-IR" sz="2600" dirty="0">
                <a:cs typeface="B Nazanin" panose="00000400000000000000" pitchFamily="2" charset="-78"/>
              </a:rPr>
              <a:t>و </a:t>
            </a:r>
            <a:r>
              <a:rPr lang="fa-IR" sz="2600" b="1" dirty="0">
                <a:solidFill>
                  <a:srgbClr val="C00000"/>
                </a:solidFill>
                <a:cs typeface="B Nazanin" panose="00000400000000000000" pitchFamily="2" charset="-78"/>
              </a:rPr>
              <a:t>نقش آن در زندگانی آدمی</a:t>
            </a:r>
            <a:r>
              <a:rPr lang="fa-IR" sz="2600" dirty="0">
                <a:cs typeface="B Nazanin" panose="00000400000000000000" pitchFamily="2" charset="-78"/>
              </a:rPr>
              <a:t>، اهتمام گردد.</a:t>
            </a:r>
          </a:p>
          <a:p>
            <a:pPr algn="r" rtl="1">
              <a:buClr>
                <a:srgbClr val="00B050"/>
              </a:buClr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0385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4466</TotalTime>
  <Words>4159</Words>
  <Application>Microsoft Office PowerPoint</Application>
  <PresentationFormat>Widescreen</PresentationFormat>
  <Paragraphs>313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Arial</vt:lpstr>
      <vt:lpstr>B Mitra</vt:lpstr>
      <vt:lpstr>B Nazanin</vt:lpstr>
      <vt:lpstr>B Titr</vt:lpstr>
      <vt:lpstr>Colonna MT</vt:lpstr>
      <vt:lpstr>EntezareZohoor 1 **</vt:lpstr>
      <vt:lpstr>Garamond</vt:lpstr>
      <vt:lpstr>IranNastaliq</vt:lpstr>
      <vt:lpstr>Wingdings</vt:lpstr>
      <vt:lpstr>Organic</vt:lpstr>
      <vt:lpstr>بسم الله الرحمن الرحیم</vt:lpstr>
      <vt:lpstr>کارگاه اخلاق علمی و حرفه ای «اخلاق آموزش و اخلاق سازمانی در مراکز آکادمیک»  </vt:lpstr>
      <vt:lpstr>جلسه اوّل</vt:lpstr>
      <vt:lpstr>1. مفهوم شناسی اخلاق </vt:lpstr>
      <vt:lpstr>PowerPoint Presentation</vt:lpstr>
      <vt:lpstr>PowerPoint Presentation</vt:lpstr>
      <vt:lpstr>2. جایگاه، اهمیت و چرایی اخلاق بر سر سفره ضیافت اندیشه؟ </vt:lpstr>
      <vt:lpstr>PowerPoint Presentation</vt:lpstr>
      <vt:lpstr>PowerPoint Presentation</vt:lpstr>
      <vt:lpstr>3. انواع اخلاق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جلسـه دوم</vt:lpstr>
      <vt:lpstr>1. جایگاه و منزلت دانستن و آموزش در آموزه های دینی</vt:lpstr>
      <vt:lpstr>2. تعریف اخلاق علمی(اخلاق آموزش و پرورش)</vt:lpstr>
      <vt:lpstr>PowerPoint Presentation</vt:lpstr>
      <vt:lpstr>3. اخلاق حرفه ای آموزش و تدریس</vt:lpstr>
      <vt:lpstr>4. ارزش و نگرش های کلی در مواجهه(درسی و غیر درسی) با دانشجویان</vt:lpstr>
      <vt:lpstr>PowerPoint Presentation</vt:lpstr>
      <vt:lpstr>5. قلمرو مسئولیت های اخلاقی استاد «آموزشی - سازمانی»</vt:lpstr>
      <vt:lpstr>جلسه ســوم</vt:lpstr>
      <vt:lpstr>1. کدهای اخلاقی، ناظر به جنبه علمی و معرفتی استاد</vt:lpstr>
      <vt:lpstr>PowerPoint Presentation</vt:lpstr>
      <vt:lpstr>2. کلاس های اخلاقی در ارتباط استاد و دانشجو(حقوق اخلاقی دانشجویان):</vt:lpstr>
      <vt:lpstr>PowerPoint Presentation</vt:lpstr>
      <vt:lpstr>PowerPoint Presentation</vt:lpstr>
      <vt:lpstr>PowerPoint Presentation</vt:lpstr>
      <vt:lpstr>PowerPoint Presentation</vt:lpstr>
      <vt:lpstr>جلسه چـهارم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جلسه پنجـم</vt:lpstr>
      <vt:lpstr>1. مفهوم تربیت، منزلت تربیت و پرورش</vt:lpstr>
      <vt:lpstr>2. عناصر موثّر در تربیت و نقش محوری استاد</vt:lpstr>
      <vt:lpstr>3. الزامات، انتظارات در ایفای نقش تربیتی استاد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جلسه شـشم</vt:lpstr>
      <vt:lpstr>الف) وظایف و مسئولیت های اخلاقی هیات علمی نسبت به یکدیگر</vt:lpstr>
      <vt:lpstr>PowerPoint Presentation</vt:lpstr>
      <vt:lpstr>ب) حقوق اخلاقی مدرسان در قبال کارمندان و کارکنان</vt:lpstr>
      <vt:lpstr>ج) مسئولیت های اخلاقی استادان در قبال مدیران و مسئولان </vt:lpstr>
      <vt:lpstr>جلسه هفتـم</vt:lpstr>
      <vt:lpstr>الف) وظایف اخلاقی در قبال مصالح کشور(جامعه ملی)</vt:lpstr>
      <vt:lpstr>ب) وظایف اخلاقی مدیران و مسئولان نسبت به استادان</vt:lpstr>
      <vt:lpstr>جلسه هشتـم</vt:lpstr>
      <vt:lpstr>خدایا چنان کن سرانجام کار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hakim</dc:creator>
  <cp:lastModifiedBy>hakim</cp:lastModifiedBy>
  <cp:revision>79</cp:revision>
  <dcterms:created xsi:type="dcterms:W3CDTF">2014-08-03T15:43:26Z</dcterms:created>
  <dcterms:modified xsi:type="dcterms:W3CDTF">2018-07-03T07:00:46Z</dcterms:modified>
</cp:coreProperties>
</file>